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24" r:id="rId4"/>
    <p:sldId id="264" r:id="rId5"/>
    <p:sldId id="258" r:id="rId6"/>
    <p:sldId id="259" r:id="rId7"/>
    <p:sldId id="327" r:id="rId8"/>
    <p:sldId id="266" r:id="rId9"/>
    <p:sldId id="269" r:id="rId10"/>
    <p:sldId id="267" r:id="rId11"/>
    <p:sldId id="270" r:id="rId12"/>
    <p:sldId id="265" r:id="rId13"/>
    <p:sldId id="268" r:id="rId14"/>
    <p:sldId id="329" r:id="rId15"/>
    <p:sldId id="271" r:id="rId16"/>
    <p:sldId id="272" r:id="rId17"/>
    <p:sldId id="273" r:id="rId18"/>
    <p:sldId id="280" r:id="rId19"/>
    <p:sldId id="275" r:id="rId20"/>
    <p:sldId id="276" r:id="rId21"/>
    <p:sldId id="277" r:id="rId22"/>
    <p:sldId id="278" r:id="rId23"/>
    <p:sldId id="279" r:id="rId24"/>
    <p:sldId id="337" r:id="rId25"/>
    <p:sldId id="338" r:id="rId26"/>
    <p:sldId id="339" r:id="rId27"/>
    <p:sldId id="340" r:id="rId28"/>
    <p:sldId id="336" r:id="rId29"/>
    <p:sldId id="262" r:id="rId30"/>
    <p:sldId id="263" r:id="rId31"/>
    <p:sldId id="322" r:id="rId32"/>
    <p:sldId id="285" r:id="rId33"/>
    <p:sldId id="281" r:id="rId34"/>
    <p:sldId id="282" r:id="rId35"/>
    <p:sldId id="283" r:id="rId36"/>
    <p:sldId id="284" r:id="rId37"/>
    <p:sldId id="286" r:id="rId38"/>
    <p:sldId id="292" r:id="rId39"/>
    <p:sldId id="294" r:id="rId40"/>
    <p:sldId id="295" r:id="rId41"/>
    <p:sldId id="291" r:id="rId42"/>
    <p:sldId id="296" r:id="rId43"/>
    <p:sldId id="297" r:id="rId44"/>
    <p:sldId id="298" r:id="rId45"/>
    <p:sldId id="290" r:id="rId46"/>
    <p:sldId id="299" r:id="rId47"/>
    <p:sldId id="301" r:id="rId48"/>
    <p:sldId id="302" r:id="rId49"/>
    <p:sldId id="303" r:id="rId50"/>
    <p:sldId id="304" r:id="rId51"/>
    <p:sldId id="305" r:id="rId52"/>
    <p:sldId id="289" r:id="rId53"/>
    <p:sldId id="307" r:id="rId54"/>
    <p:sldId id="308" r:id="rId55"/>
    <p:sldId id="287" r:id="rId56"/>
    <p:sldId id="310" r:id="rId57"/>
    <p:sldId id="323" r:id="rId58"/>
    <p:sldId id="311" r:id="rId59"/>
    <p:sldId id="312" r:id="rId60"/>
    <p:sldId id="330" r:id="rId61"/>
    <p:sldId id="331" r:id="rId62"/>
    <p:sldId id="332" r:id="rId63"/>
    <p:sldId id="334" r:id="rId64"/>
    <p:sldId id="335" r:id="rId65"/>
    <p:sldId id="333" r:id="rId6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110" d="100"/>
          <a:sy n="110" d="100"/>
        </p:scale>
        <p:origin x="120" y="10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ata2.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_rels/data3.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image" Target="../media/image7.svg"/></Relationships>
</file>

<file path=ppt/diagrams/_rels/data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rawing2.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_rels/drawing3.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image" Target="../media/image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B201C6-D921-401C-8FA7-7EE943921FA6}"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020C2E05-E0C5-4D73-A7F5-B1CE56BBE543}">
      <dgm:prSet/>
      <dgm:spPr/>
      <dgm:t>
        <a:bodyPr/>
        <a:lstStyle/>
        <a:p>
          <a:pPr>
            <a:defRPr b="1"/>
          </a:pPr>
          <a:r>
            <a:rPr lang="en-US" b="1"/>
            <a:t>Artificial Intelligence (AI)</a:t>
          </a:r>
          <a:endParaRPr lang="en-US"/>
        </a:p>
      </dgm:t>
    </dgm:pt>
    <dgm:pt modelId="{C9644F69-1D2A-4D25-952B-CD5173DCB3F3}" type="parTrans" cxnId="{BEF02574-C4A4-4CD1-AA84-7EFB91FA556C}">
      <dgm:prSet/>
      <dgm:spPr/>
      <dgm:t>
        <a:bodyPr/>
        <a:lstStyle/>
        <a:p>
          <a:endParaRPr lang="en-US"/>
        </a:p>
      </dgm:t>
    </dgm:pt>
    <dgm:pt modelId="{59298383-CB97-4F6C-A11C-AA3EBB5E1D01}" type="sibTrans" cxnId="{BEF02574-C4A4-4CD1-AA84-7EFB91FA556C}">
      <dgm:prSet/>
      <dgm:spPr/>
      <dgm:t>
        <a:bodyPr/>
        <a:lstStyle/>
        <a:p>
          <a:endParaRPr lang="en-US"/>
        </a:p>
      </dgm:t>
    </dgm:pt>
    <dgm:pt modelId="{420F19EE-9EBC-47C9-9671-FB777450F33E}">
      <dgm:prSet/>
      <dgm:spPr/>
      <dgm:t>
        <a:bodyPr/>
        <a:lstStyle/>
        <a:p>
          <a:r>
            <a:rPr lang="en-US"/>
            <a:t>The broadest term - any computer system performing tasks that normally need human intelligence. This includes everything from your email spam filter to self-driving cars. Think of it as the entire umbrella category.</a:t>
          </a:r>
        </a:p>
      </dgm:t>
    </dgm:pt>
    <dgm:pt modelId="{A72448E9-7F73-42A8-987F-8EADBECF8920}" type="parTrans" cxnId="{9183A34B-9078-49E8-8C2D-81FCE1902AC2}">
      <dgm:prSet/>
      <dgm:spPr/>
      <dgm:t>
        <a:bodyPr/>
        <a:lstStyle/>
        <a:p>
          <a:endParaRPr lang="en-US"/>
        </a:p>
      </dgm:t>
    </dgm:pt>
    <dgm:pt modelId="{BECE3BA5-2AC2-41F3-B343-61A2F42A4CCE}" type="sibTrans" cxnId="{9183A34B-9078-49E8-8C2D-81FCE1902AC2}">
      <dgm:prSet/>
      <dgm:spPr/>
      <dgm:t>
        <a:bodyPr/>
        <a:lstStyle/>
        <a:p>
          <a:endParaRPr lang="en-US"/>
        </a:p>
      </dgm:t>
    </dgm:pt>
    <dgm:pt modelId="{E3C036DB-CB4C-4F4D-8A9D-6C4FDEDC1810}">
      <dgm:prSet/>
      <dgm:spPr/>
      <dgm:t>
        <a:bodyPr/>
        <a:lstStyle/>
        <a:p>
          <a:pPr>
            <a:defRPr b="1"/>
          </a:pPr>
          <a:r>
            <a:rPr lang="en-US" b="1"/>
            <a:t>Machine Learning (ML)</a:t>
          </a:r>
          <a:r>
            <a:rPr lang="en-US"/>
            <a:t> </a:t>
          </a:r>
        </a:p>
      </dgm:t>
    </dgm:pt>
    <dgm:pt modelId="{8CB8BA8C-DB76-405A-B871-839843F4740E}" type="parTrans" cxnId="{F2FE4398-AE98-40DF-A2E4-7BEC1FB3364B}">
      <dgm:prSet/>
      <dgm:spPr/>
      <dgm:t>
        <a:bodyPr/>
        <a:lstStyle/>
        <a:p>
          <a:endParaRPr lang="en-US"/>
        </a:p>
      </dgm:t>
    </dgm:pt>
    <dgm:pt modelId="{B461BAE1-B1DB-405F-A0CC-F8EE4D914941}" type="sibTrans" cxnId="{F2FE4398-AE98-40DF-A2E4-7BEC1FB3364B}">
      <dgm:prSet/>
      <dgm:spPr/>
      <dgm:t>
        <a:bodyPr/>
        <a:lstStyle/>
        <a:p>
          <a:endParaRPr lang="en-US"/>
        </a:p>
      </dgm:t>
    </dgm:pt>
    <dgm:pt modelId="{2222606F-83BC-4CDF-A806-507A755C8D3E}">
      <dgm:prSet/>
      <dgm:spPr/>
      <dgm:t>
        <a:bodyPr/>
        <a:lstStyle/>
        <a:p>
          <a:r>
            <a:rPr lang="en-US"/>
            <a:t>A subset of AI where systems learn from data instead of following pre-programmed rules. Rather than coding "if email says 'free money' then spam," you show it 10,000 spam examples and it figures out the patterns itself. It's like teaching by example rather than instruction.</a:t>
          </a:r>
        </a:p>
      </dgm:t>
    </dgm:pt>
    <dgm:pt modelId="{78C6092C-CB8D-4358-932B-92B06268048D}" type="parTrans" cxnId="{77AC3CB1-338D-4922-B87B-EB354953ACB0}">
      <dgm:prSet/>
      <dgm:spPr/>
      <dgm:t>
        <a:bodyPr/>
        <a:lstStyle/>
        <a:p>
          <a:endParaRPr lang="en-US"/>
        </a:p>
      </dgm:t>
    </dgm:pt>
    <dgm:pt modelId="{5201D31C-DCE7-484E-ADA0-468ECEB8D31C}" type="sibTrans" cxnId="{77AC3CB1-338D-4922-B87B-EB354953ACB0}">
      <dgm:prSet/>
      <dgm:spPr/>
      <dgm:t>
        <a:bodyPr/>
        <a:lstStyle/>
        <a:p>
          <a:endParaRPr lang="en-US"/>
        </a:p>
      </dgm:t>
    </dgm:pt>
    <dgm:pt modelId="{AEE7BD33-2742-4C60-B769-3D6D0CE4B22A}">
      <dgm:prSet/>
      <dgm:spPr/>
      <dgm:t>
        <a:bodyPr/>
        <a:lstStyle/>
        <a:p>
          <a:pPr>
            <a:defRPr b="1"/>
          </a:pPr>
          <a:r>
            <a:rPr lang="en-US" b="1"/>
            <a:t>Deep Learning</a:t>
          </a:r>
          <a:r>
            <a:rPr lang="en-US"/>
            <a:t> </a:t>
          </a:r>
        </a:p>
      </dgm:t>
    </dgm:pt>
    <dgm:pt modelId="{4B0022D4-0DC2-4F28-9899-5D779459F14D}" type="parTrans" cxnId="{EBA2D402-38FE-40B1-87A1-3B01CD89CB9E}">
      <dgm:prSet/>
      <dgm:spPr/>
      <dgm:t>
        <a:bodyPr/>
        <a:lstStyle/>
        <a:p>
          <a:endParaRPr lang="en-US"/>
        </a:p>
      </dgm:t>
    </dgm:pt>
    <dgm:pt modelId="{B3F69F1A-E45D-43F1-A8E7-2F9F0FA2CF11}" type="sibTrans" cxnId="{EBA2D402-38FE-40B1-87A1-3B01CD89CB9E}">
      <dgm:prSet/>
      <dgm:spPr/>
      <dgm:t>
        <a:bodyPr/>
        <a:lstStyle/>
        <a:p>
          <a:endParaRPr lang="en-US"/>
        </a:p>
      </dgm:t>
    </dgm:pt>
    <dgm:pt modelId="{71DEFC03-74F2-44E2-ABD4-ECC81CE994DA}">
      <dgm:prSet/>
      <dgm:spPr/>
      <dgm:t>
        <a:bodyPr/>
        <a:lstStyle/>
        <a:p>
          <a:r>
            <a:rPr lang="en-US"/>
            <a:t>A subset of Machine Learning that uses artificial neural networks with multiple layers (inspired by human brains). This powers the modern AI breakthroughs you see – ChatGPT, image recognition, voice assistants. It's the most advanced approach but requires lots of data and computing power.</a:t>
          </a:r>
        </a:p>
      </dgm:t>
    </dgm:pt>
    <dgm:pt modelId="{0C812767-3B1B-4484-BBEE-7D1AA2273E9F}" type="parTrans" cxnId="{25692BEA-1C03-4A0F-A5B1-F4B14BBA9F26}">
      <dgm:prSet/>
      <dgm:spPr/>
      <dgm:t>
        <a:bodyPr/>
        <a:lstStyle/>
        <a:p>
          <a:endParaRPr lang="en-US"/>
        </a:p>
      </dgm:t>
    </dgm:pt>
    <dgm:pt modelId="{7FBD698B-80ED-48DA-9922-43EE10E09B44}" type="sibTrans" cxnId="{25692BEA-1C03-4A0F-A5B1-F4B14BBA9F26}">
      <dgm:prSet/>
      <dgm:spPr/>
      <dgm:t>
        <a:bodyPr/>
        <a:lstStyle/>
        <a:p>
          <a:endParaRPr lang="en-US"/>
        </a:p>
      </dgm:t>
    </dgm:pt>
    <dgm:pt modelId="{603D14FE-65F8-4815-B57F-569D9D501E09}" type="pres">
      <dgm:prSet presAssocID="{94B201C6-D921-401C-8FA7-7EE943921FA6}" presName="root" presStyleCnt="0">
        <dgm:presLayoutVars>
          <dgm:dir/>
          <dgm:resizeHandles val="exact"/>
        </dgm:presLayoutVars>
      </dgm:prSet>
      <dgm:spPr/>
    </dgm:pt>
    <dgm:pt modelId="{161E5687-3FBE-47D5-9199-B0FC889ADDB4}" type="pres">
      <dgm:prSet presAssocID="{020C2E05-E0C5-4D73-A7F5-B1CE56BBE543}" presName="compNode" presStyleCnt="0"/>
      <dgm:spPr/>
    </dgm:pt>
    <dgm:pt modelId="{FD221D61-15EA-4936-88B5-83A0F60EB8D8}" type="pres">
      <dgm:prSet presAssocID="{020C2E05-E0C5-4D73-A7F5-B1CE56BBE543}"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rocessor"/>
        </a:ext>
      </dgm:extLst>
    </dgm:pt>
    <dgm:pt modelId="{6F2C8F12-A5A7-4F1A-994C-CEC9C832FB8F}" type="pres">
      <dgm:prSet presAssocID="{020C2E05-E0C5-4D73-A7F5-B1CE56BBE543}" presName="iconSpace" presStyleCnt="0"/>
      <dgm:spPr/>
    </dgm:pt>
    <dgm:pt modelId="{0265AE33-DCC7-4D10-9BD3-F3E8606E1689}" type="pres">
      <dgm:prSet presAssocID="{020C2E05-E0C5-4D73-A7F5-B1CE56BBE543}" presName="parTx" presStyleLbl="revTx" presStyleIdx="0" presStyleCnt="6">
        <dgm:presLayoutVars>
          <dgm:chMax val="0"/>
          <dgm:chPref val="0"/>
        </dgm:presLayoutVars>
      </dgm:prSet>
      <dgm:spPr/>
    </dgm:pt>
    <dgm:pt modelId="{B3113AD4-AAF6-4D84-9AB5-BEE530766521}" type="pres">
      <dgm:prSet presAssocID="{020C2E05-E0C5-4D73-A7F5-B1CE56BBE543}" presName="txSpace" presStyleCnt="0"/>
      <dgm:spPr/>
    </dgm:pt>
    <dgm:pt modelId="{728933AA-C8BB-4246-BFCD-373E0EADACDC}" type="pres">
      <dgm:prSet presAssocID="{020C2E05-E0C5-4D73-A7F5-B1CE56BBE543}" presName="desTx" presStyleLbl="revTx" presStyleIdx="1" presStyleCnt="6">
        <dgm:presLayoutVars/>
      </dgm:prSet>
      <dgm:spPr/>
    </dgm:pt>
    <dgm:pt modelId="{CEEC5E3B-3B9E-4E98-A5D8-4580E8B25BA9}" type="pres">
      <dgm:prSet presAssocID="{59298383-CB97-4F6C-A11C-AA3EBB5E1D01}" presName="sibTrans" presStyleCnt="0"/>
      <dgm:spPr/>
    </dgm:pt>
    <dgm:pt modelId="{E058D5D1-C594-40DC-9E38-DA546BAD0061}" type="pres">
      <dgm:prSet presAssocID="{E3C036DB-CB4C-4F4D-8A9D-6C4FDEDC1810}" presName="compNode" presStyleCnt="0"/>
      <dgm:spPr/>
    </dgm:pt>
    <dgm:pt modelId="{FDE91A42-6AD8-40F7-ACE0-EA694E13EB78}" type="pres">
      <dgm:prSet presAssocID="{E3C036DB-CB4C-4F4D-8A9D-6C4FDEDC1810}"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grammør"/>
        </a:ext>
      </dgm:extLst>
    </dgm:pt>
    <dgm:pt modelId="{CE1709E1-7446-478F-B3F6-904E06E96571}" type="pres">
      <dgm:prSet presAssocID="{E3C036DB-CB4C-4F4D-8A9D-6C4FDEDC1810}" presName="iconSpace" presStyleCnt="0"/>
      <dgm:spPr/>
    </dgm:pt>
    <dgm:pt modelId="{7B835E8D-1E05-423D-83E6-1145F3D583A9}" type="pres">
      <dgm:prSet presAssocID="{E3C036DB-CB4C-4F4D-8A9D-6C4FDEDC1810}" presName="parTx" presStyleLbl="revTx" presStyleIdx="2" presStyleCnt="6">
        <dgm:presLayoutVars>
          <dgm:chMax val="0"/>
          <dgm:chPref val="0"/>
        </dgm:presLayoutVars>
      </dgm:prSet>
      <dgm:spPr/>
    </dgm:pt>
    <dgm:pt modelId="{F420DB28-AEAC-4D6D-9623-A373FE915301}" type="pres">
      <dgm:prSet presAssocID="{E3C036DB-CB4C-4F4D-8A9D-6C4FDEDC1810}" presName="txSpace" presStyleCnt="0"/>
      <dgm:spPr/>
    </dgm:pt>
    <dgm:pt modelId="{B762A9D5-C8AC-4A53-ACA3-07F7789AED68}" type="pres">
      <dgm:prSet presAssocID="{E3C036DB-CB4C-4F4D-8A9D-6C4FDEDC1810}" presName="desTx" presStyleLbl="revTx" presStyleIdx="3" presStyleCnt="6">
        <dgm:presLayoutVars/>
      </dgm:prSet>
      <dgm:spPr/>
    </dgm:pt>
    <dgm:pt modelId="{1E22B575-32D9-474D-8F51-4625BF02EB7F}" type="pres">
      <dgm:prSet presAssocID="{B461BAE1-B1DB-405F-A0CC-F8EE4D914941}" presName="sibTrans" presStyleCnt="0"/>
      <dgm:spPr/>
    </dgm:pt>
    <dgm:pt modelId="{32D1C718-F738-4A81-BCFB-D8659C44CE04}" type="pres">
      <dgm:prSet presAssocID="{AEE7BD33-2742-4C60-B769-3D6D0CE4B22A}" presName="compNode" presStyleCnt="0"/>
      <dgm:spPr/>
    </dgm:pt>
    <dgm:pt modelId="{5B17A836-5953-408B-B7C4-3C3CC5AE57DC}" type="pres">
      <dgm:prSet presAssocID="{AEE7BD33-2742-4C60-B769-3D6D0CE4B22A}"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Head with Gears"/>
        </a:ext>
      </dgm:extLst>
    </dgm:pt>
    <dgm:pt modelId="{BAFDF2DC-2C33-4E50-BE6E-D1C0EBCAEECB}" type="pres">
      <dgm:prSet presAssocID="{AEE7BD33-2742-4C60-B769-3D6D0CE4B22A}" presName="iconSpace" presStyleCnt="0"/>
      <dgm:spPr/>
    </dgm:pt>
    <dgm:pt modelId="{B9677E3A-1C05-4A7F-B36B-DA673C322004}" type="pres">
      <dgm:prSet presAssocID="{AEE7BD33-2742-4C60-B769-3D6D0CE4B22A}" presName="parTx" presStyleLbl="revTx" presStyleIdx="4" presStyleCnt="6">
        <dgm:presLayoutVars>
          <dgm:chMax val="0"/>
          <dgm:chPref val="0"/>
        </dgm:presLayoutVars>
      </dgm:prSet>
      <dgm:spPr/>
    </dgm:pt>
    <dgm:pt modelId="{20088DDD-8AF0-4EAC-A93A-E2CD35725238}" type="pres">
      <dgm:prSet presAssocID="{AEE7BD33-2742-4C60-B769-3D6D0CE4B22A}" presName="txSpace" presStyleCnt="0"/>
      <dgm:spPr/>
    </dgm:pt>
    <dgm:pt modelId="{8314369B-9D44-4C51-B982-8CA19846C9B4}" type="pres">
      <dgm:prSet presAssocID="{AEE7BD33-2742-4C60-B769-3D6D0CE4B22A}" presName="desTx" presStyleLbl="revTx" presStyleIdx="5" presStyleCnt="6">
        <dgm:presLayoutVars/>
      </dgm:prSet>
      <dgm:spPr/>
    </dgm:pt>
  </dgm:ptLst>
  <dgm:cxnLst>
    <dgm:cxn modelId="{EBA2D402-38FE-40B1-87A1-3B01CD89CB9E}" srcId="{94B201C6-D921-401C-8FA7-7EE943921FA6}" destId="{AEE7BD33-2742-4C60-B769-3D6D0CE4B22A}" srcOrd="2" destOrd="0" parTransId="{4B0022D4-0DC2-4F28-9899-5D779459F14D}" sibTransId="{B3F69F1A-E45D-43F1-A8E7-2F9F0FA2CF11}"/>
    <dgm:cxn modelId="{D0887D08-49AE-44D3-908F-D49F50AFA58C}" type="presOf" srcId="{420F19EE-9EBC-47C9-9671-FB777450F33E}" destId="{728933AA-C8BB-4246-BFCD-373E0EADACDC}" srcOrd="0" destOrd="0" presId="urn:microsoft.com/office/officeart/2018/2/layout/IconLabelDescriptionList"/>
    <dgm:cxn modelId="{CED97821-3FA3-4257-BF37-9894AF2C2250}" type="presOf" srcId="{020C2E05-E0C5-4D73-A7F5-B1CE56BBE543}" destId="{0265AE33-DCC7-4D10-9BD3-F3E8606E1689}" srcOrd="0" destOrd="0" presId="urn:microsoft.com/office/officeart/2018/2/layout/IconLabelDescriptionList"/>
    <dgm:cxn modelId="{9183A34B-9078-49E8-8C2D-81FCE1902AC2}" srcId="{020C2E05-E0C5-4D73-A7F5-B1CE56BBE543}" destId="{420F19EE-9EBC-47C9-9671-FB777450F33E}" srcOrd="0" destOrd="0" parTransId="{A72448E9-7F73-42A8-987F-8EADBECF8920}" sibTransId="{BECE3BA5-2AC2-41F3-B343-61A2F42A4CCE}"/>
    <dgm:cxn modelId="{BEF02574-C4A4-4CD1-AA84-7EFB91FA556C}" srcId="{94B201C6-D921-401C-8FA7-7EE943921FA6}" destId="{020C2E05-E0C5-4D73-A7F5-B1CE56BBE543}" srcOrd="0" destOrd="0" parTransId="{C9644F69-1D2A-4D25-952B-CD5173DCB3F3}" sibTransId="{59298383-CB97-4F6C-A11C-AA3EBB5E1D01}"/>
    <dgm:cxn modelId="{6693BC55-6D72-4D6B-B291-597F5D310E0F}" type="presOf" srcId="{AEE7BD33-2742-4C60-B769-3D6D0CE4B22A}" destId="{B9677E3A-1C05-4A7F-B36B-DA673C322004}" srcOrd="0" destOrd="0" presId="urn:microsoft.com/office/officeart/2018/2/layout/IconLabelDescriptionList"/>
    <dgm:cxn modelId="{C4C0C88D-F080-4CD1-94B6-99E24B4F865D}" type="presOf" srcId="{94B201C6-D921-401C-8FA7-7EE943921FA6}" destId="{603D14FE-65F8-4815-B57F-569D9D501E09}" srcOrd="0" destOrd="0" presId="urn:microsoft.com/office/officeart/2018/2/layout/IconLabelDescriptionList"/>
    <dgm:cxn modelId="{F2FE4398-AE98-40DF-A2E4-7BEC1FB3364B}" srcId="{94B201C6-D921-401C-8FA7-7EE943921FA6}" destId="{E3C036DB-CB4C-4F4D-8A9D-6C4FDEDC1810}" srcOrd="1" destOrd="0" parTransId="{8CB8BA8C-DB76-405A-B871-839843F4740E}" sibTransId="{B461BAE1-B1DB-405F-A0CC-F8EE4D914941}"/>
    <dgm:cxn modelId="{44DAE0A0-B2CC-42E0-A6DE-4C500D7C2EA1}" type="presOf" srcId="{71DEFC03-74F2-44E2-ABD4-ECC81CE994DA}" destId="{8314369B-9D44-4C51-B982-8CA19846C9B4}" srcOrd="0" destOrd="0" presId="urn:microsoft.com/office/officeart/2018/2/layout/IconLabelDescriptionList"/>
    <dgm:cxn modelId="{77AC3CB1-338D-4922-B87B-EB354953ACB0}" srcId="{E3C036DB-CB4C-4F4D-8A9D-6C4FDEDC1810}" destId="{2222606F-83BC-4CDF-A806-507A755C8D3E}" srcOrd="0" destOrd="0" parTransId="{78C6092C-CB8D-4358-932B-92B06268048D}" sibTransId="{5201D31C-DCE7-484E-ADA0-468ECEB8D31C}"/>
    <dgm:cxn modelId="{17415CC8-FDD9-491D-980A-17550663DB22}" type="presOf" srcId="{2222606F-83BC-4CDF-A806-507A755C8D3E}" destId="{B762A9D5-C8AC-4A53-ACA3-07F7789AED68}" srcOrd="0" destOrd="0" presId="urn:microsoft.com/office/officeart/2018/2/layout/IconLabelDescriptionList"/>
    <dgm:cxn modelId="{D6E8F5C8-DDD7-4B9C-819D-C4921143E413}" type="presOf" srcId="{E3C036DB-CB4C-4F4D-8A9D-6C4FDEDC1810}" destId="{7B835E8D-1E05-423D-83E6-1145F3D583A9}" srcOrd="0" destOrd="0" presId="urn:microsoft.com/office/officeart/2018/2/layout/IconLabelDescriptionList"/>
    <dgm:cxn modelId="{25692BEA-1C03-4A0F-A5B1-F4B14BBA9F26}" srcId="{AEE7BD33-2742-4C60-B769-3D6D0CE4B22A}" destId="{71DEFC03-74F2-44E2-ABD4-ECC81CE994DA}" srcOrd="0" destOrd="0" parTransId="{0C812767-3B1B-4484-BBEE-7D1AA2273E9F}" sibTransId="{7FBD698B-80ED-48DA-9922-43EE10E09B44}"/>
    <dgm:cxn modelId="{0C208A0D-7989-4C7D-8C14-20307D0CFEC0}" type="presParOf" srcId="{603D14FE-65F8-4815-B57F-569D9D501E09}" destId="{161E5687-3FBE-47D5-9199-B0FC889ADDB4}" srcOrd="0" destOrd="0" presId="urn:microsoft.com/office/officeart/2018/2/layout/IconLabelDescriptionList"/>
    <dgm:cxn modelId="{BE3A149A-814D-4FD9-AD89-5436EAE32053}" type="presParOf" srcId="{161E5687-3FBE-47D5-9199-B0FC889ADDB4}" destId="{FD221D61-15EA-4936-88B5-83A0F60EB8D8}" srcOrd="0" destOrd="0" presId="urn:microsoft.com/office/officeart/2018/2/layout/IconLabelDescriptionList"/>
    <dgm:cxn modelId="{348ABA30-1A2F-46D9-9777-1FB5754AA97F}" type="presParOf" srcId="{161E5687-3FBE-47D5-9199-B0FC889ADDB4}" destId="{6F2C8F12-A5A7-4F1A-994C-CEC9C832FB8F}" srcOrd="1" destOrd="0" presId="urn:microsoft.com/office/officeart/2018/2/layout/IconLabelDescriptionList"/>
    <dgm:cxn modelId="{B426A1EF-55DD-4A05-A6C0-3FB2770A3549}" type="presParOf" srcId="{161E5687-3FBE-47D5-9199-B0FC889ADDB4}" destId="{0265AE33-DCC7-4D10-9BD3-F3E8606E1689}" srcOrd="2" destOrd="0" presId="urn:microsoft.com/office/officeart/2018/2/layout/IconLabelDescriptionList"/>
    <dgm:cxn modelId="{E8CD9FAD-B376-44BA-9DC4-C699A9CC0E4B}" type="presParOf" srcId="{161E5687-3FBE-47D5-9199-B0FC889ADDB4}" destId="{B3113AD4-AAF6-4D84-9AB5-BEE530766521}" srcOrd="3" destOrd="0" presId="urn:microsoft.com/office/officeart/2018/2/layout/IconLabelDescriptionList"/>
    <dgm:cxn modelId="{270347A6-8996-41D3-9022-B417CD087E77}" type="presParOf" srcId="{161E5687-3FBE-47D5-9199-B0FC889ADDB4}" destId="{728933AA-C8BB-4246-BFCD-373E0EADACDC}" srcOrd="4" destOrd="0" presId="urn:microsoft.com/office/officeart/2018/2/layout/IconLabelDescriptionList"/>
    <dgm:cxn modelId="{1FBF75BC-BF5B-4C9D-A137-B90B25095B2E}" type="presParOf" srcId="{603D14FE-65F8-4815-B57F-569D9D501E09}" destId="{CEEC5E3B-3B9E-4E98-A5D8-4580E8B25BA9}" srcOrd="1" destOrd="0" presId="urn:microsoft.com/office/officeart/2018/2/layout/IconLabelDescriptionList"/>
    <dgm:cxn modelId="{EB731D61-1375-47AB-88B0-72F677CE6DB1}" type="presParOf" srcId="{603D14FE-65F8-4815-B57F-569D9D501E09}" destId="{E058D5D1-C594-40DC-9E38-DA546BAD0061}" srcOrd="2" destOrd="0" presId="urn:microsoft.com/office/officeart/2018/2/layout/IconLabelDescriptionList"/>
    <dgm:cxn modelId="{624BFE67-A202-421D-9158-03C3B504ABF0}" type="presParOf" srcId="{E058D5D1-C594-40DC-9E38-DA546BAD0061}" destId="{FDE91A42-6AD8-40F7-ACE0-EA694E13EB78}" srcOrd="0" destOrd="0" presId="urn:microsoft.com/office/officeart/2018/2/layout/IconLabelDescriptionList"/>
    <dgm:cxn modelId="{B2B10770-4BE7-450B-8925-9BF35C671A25}" type="presParOf" srcId="{E058D5D1-C594-40DC-9E38-DA546BAD0061}" destId="{CE1709E1-7446-478F-B3F6-904E06E96571}" srcOrd="1" destOrd="0" presId="urn:microsoft.com/office/officeart/2018/2/layout/IconLabelDescriptionList"/>
    <dgm:cxn modelId="{1E7BAD57-6132-4E39-956E-8582B6722CBF}" type="presParOf" srcId="{E058D5D1-C594-40DC-9E38-DA546BAD0061}" destId="{7B835E8D-1E05-423D-83E6-1145F3D583A9}" srcOrd="2" destOrd="0" presId="urn:microsoft.com/office/officeart/2018/2/layout/IconLabelDescriptionList"/>
    <dgm:cxn modelId="{5091DDB4-89D5-4AFD-ACA9-E8DD05F33EF2}" type="presParOf" srcId="{E058D5D1-C594-40DC-9E38-DA546BAD0061}" destId="{F420DB28-AEAC-4D6D-9623-A373FE915301}" srcOrd="3" destOrd="0" presId="urn:microsoft.com/office/officeart/2018/2/layout/IconLabelDescriptionList"/>
    <dgm:cxn modelId="{D020EC23-D90E-412D-A5DA-73333E23AB69}" type="presParOf" srcId="{E058D5D1-C594-40DC-9E38-DA546BAD0061}" destId="{B762A9D5-C8AC-4A53-ACA3-07F7789AED68}" srcOrd="4" destOrd="0" presId="urn:microsoft.com/office/officeart/2018/2/layout/IconLabelDescriptionList"/>
    <dgm:cxn modelId="{364DE56F-CF28-455C-BAE3-7588F006F4E9}" type="presParOf" srcId="{603D14FE-65F8-4815-B57F-569D9D501E09}" destId="{1E22B575-32D9-474D-8F51-4625BF02EB7F}" srcOrd="3" destOrd="0" presId="urn:microsoft.com/office/officeart/2018/2/layout/IconLabelDescriptionList"/>
    <dgm:cxn modelId="{A12AB792-69FC-42FC-A19D-6BAD400B3601}" type="presParOf" srcId="{603D14FE-65F8-4815-B57F-569D9D501E09}" destId="{32D1C718-F738-4A81-BCFB-D8659C44CE04}" srcOrd="4" destOrd="0" presId="urn:microsoft.com/office/officeart/2018/2/layout/IconLabelDescriptionList"/>
    <dgm:cxn modelId="{BD71115E-C1D4-4AA9-A84A-B65539CA8120}" type="presParOf" srcId="{32D1C718-F738-4A81-BCFB-D8659C44CE04}" destId="{5B17A836-5953-408B-B7C4-3C3CC5AE57DC}" srcOrd="0" destOrd="0" presId="urn:microsoft.com/office/officeart/2018/2/layout/IconLabelDescriptionList"/>
    <dgm:cxn modelId="{EC70B7F8-6E2C-4396-B9C4-81F6B6DABADA}" type="presParOf" srcId="{32D1C718-F738-4A81-BCFB-D8659C44CE04}" destId="{BAFDF2DC-2C33-4E50-BE6E-D1C0EBCAEECB}" srcOrd="1" destOrd="0" presId="urn:microsoft.com/office/officeart/2018/2/layout/IconLabelDescriptionList"/>
    <dgm:cxn modelId="{37ED091C-788A-411B-BAB6-76104FE165E8}" type="presParOf" srcId="{32D1C718-F738-4A81-BCFB-D8659C44CE04}" destId="{B9677E3A-1C05-4A7F-B36B-DA673C322004}" srcOrd="2" destOrd="0" presId="urn:microsoft.com/office/officeart/2018/2/layout/IconLabelDescriptionList"/>
    <dgm:cxn modelId="{D302BC9F-B159-4B16-8DB5-F62B0E369858}" type="presParOf" srcId="{32D1C718-F738-4A81-BCFB-D8659C44CE04}" destId="{20088DDD-8AF0-4EAC-A93A-E2CD35725238}" srcOrd="3" destOrd="0" presId="urn:microsoft.com/office/officeart/2018/2/layout/IconLabelDescriptionList"/>
    <dgm:cxn modelId="{ABA8C2E7-4BED-406C-862C-2C562C215C36}" type="presParOf" srcId="{32D1C718-F738-4A81-BCFB-D8659C44CE04}" destId="{8314369B-9D44-4C51-B982-8CA19846C9B4}"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C647E4-F56C-4C46-92C7-7000CB24ED5A}"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1595807E-0ED8-476C-88AF-529437B0D726}">
      <dgm:prSet/>
      <dgm:spPr/>
      <dgm:t>
        <a:bodyPr/>
        <a:lstStyle/>
        <a:p>
          <a:pPr>
            <a:lnSpc>
              <a:spcPct val="100000"/>
            </a:lnSpc>
            <a:defRPr b="1"/>
          </a:pPr>
          <a:r>
            <a:rPr lang="en-US" b="1"/>
            <a:t>Tokens: The Building Blocks</a:t>
          </a:r>
          <a:endParaRPr lang="en-US"/>
        </a:p>
      </dgm:t>
    </dgm:pt>
    <dgm:pt modelId="{5C22341F-59C6-4AA0-8ECC-664AA0A229FD}" type="parTrans" cxnId="{324E4F02-39C0-42CA-8E6F-76F47DFB77C0}">
      <dgm:prSet/>
      <dgm:spPr/>
      <dgm:t>
        <a:bodyPr/>
        <a:lstStyle/>
        <a:p>
          <a:endParaRPr lang="en-US"/>
        </a:p>
      </dgm:t>
    </dgm:pt>
    <dgm:pt modelId="{4CF8555E-97E0-4B45-B4C0-FE2160B89490}" type="sibTrans" cxnId="{324E4F02-39C0-42CA-8E6F-76F47DFB77C0}">
      <dgm:prSet/>
      <dgm:spPr/>
      <dgm:t>
        <a:bodyPr/>
        <a:lstStyle/>
        <a:p>
          <a:endParaRPr lang="en-US"/>
        </a:p>
      </dgm:t>
    </dgm:pt>
    <dgm:pt modelId="{0AED937E-D19F-4B6F-8F9E-FCF37A64E1D4}">
      <dgm:prSet/>
      <dgm:spPr/>
      <dgm:t>
        <a:bodyPr/>
        <a:lstStyle/>
        <a:p>
          <a:pPr>
            <a:lnSpc>
              <a:spcPct val="100000"/>
            </a:lnSpc>
          </a:pPr>
          <a:r>
            <a:rPr lang="en-US"/>
            <a:t>Tokens are the pieces AI breaks text into before processing it. Think of them like puzzle pieces of language.</a:t>
          </a:r>
        </a:p>
      </dgm:t>
    </dgm:pt>
    <dgm:pt modelId="{C728A23D-2D3E-4C4E-8095-B3BF657C6B16}" type="parTrans" cxnId="{FC023E01-0B90-4C27-95E6-911DF5173877}">
      <dgm:prSet/>
      <dgm:spPr/>
      <dgm:t>
        <a:bodyPr/>
        <a:lstStyle/>
        <a:p>
          <a:endParaRPr lang="en-US"/>
        </a:p>
      </dgm:t>
    </dgm:pt>
    <dgm:pt modelId="{8A7A3453-AB95-449A-9133-330ACF1C844B}" type="sibTrans" cxnId="{FC023E01-0B90-4C27-95E6-911DF5173877}">
      <dgm:prSet/>
      <dgm:spPr/>
      <dgm:t>
        <a:bodyPr/>
        <a:lstStyle/>
        <a:p>
          <a:endParaRPr lang="en-US"/>
        </a:p>
      </dgm:t>
    </dgm:pt>
    <dgm:pt modelId="{ECBE0E1A-F923-4F6F-87C5-F4D1DA934567}">
      <dgm:prSet/>
      <dgm:spPr/>
      <dgm:t>
        <a:bodyPr/>
        <a:lstStyle/>
        <a:p>
          <a:pPr>
            <a:lnSpc>
              <a:spcPct val="100000"/>
            </a:lnSpc>
            <a:defRPr b="1"/>
          </a:pPr>
          <a:r>
            <a:rPr lang="en-US"/>
            <a:t>Token example</a:t>
          </a:r>
        </a:p>
      </dgm:t>
    </dgm:pt>
    <dgm:pt modelId="{30AF5FA1-45EF-450E-BBA9-63E1EE3095BA}" type="parTrans" cxnId="{DB54D48A-82CC-42E8-9F70-2DA4062BACB5}">
      <dgm:prSet/>
      <dgm:spPr/>
      <dgm:t>
        <a:bodyPr/>
        <a:lstStyle/>
        <a:p>
          <a:endParaRPr lang="en-US"/>
        </a:p>
      </dgm:t>
    </dgm:pt>
    <dgm:pt modelId="{5A3B8298-90CB-42EF-A7D4-2D4256AB1435}" type="sibTrans" cxnId="{DB54D48A-82CC-42E8-9F70-2DA4062BACB5}">
      <dgm:prSet/>
      <dgm:spPr/>
      <dgm:t>
        <a:bodyPr/>
        <a:lstStyle/>
        <a:p>
          <a:endParaRPr lang="en-US"/>
        </a:p>
      </dgm:t>
    </dgm:pt>
    <dgm:pt modelId="{D7E17A1F-1CC2-4AC3-9426-A1E0CA025F5E}">
      <dgm:prSet/>
      <dgm:spPr/>
      <dgm:t>
        <a:bodyPr/>
        <a:lstStyle/>
        <a:p>
          <a:pPr>
            <a:lnSpc>
              <a:spcPct val="100000"/>
            </a:lnSpc>
          </a:pPr>
          <a:r>
            <a:rPr lang="en-US"/>
            <a:t>Hello = 1 token</a:t>
          </a:r>
        </a:p>
      </dgm:t>
    </dgm:pt>
    <dgm:pt modelId="{7DB22CCC-9D03-46A5-A32B-9BC2F0706464}" type="parTrans" cxnId="{E6FC6DF3-8225-4CB1-B3A2-B7CB76BAC88C}">
      <dgm:prSet/>
      <dgm:spPr/>
      <dgm:t>
        <a:bodyPr/>
        <a:lstStyle/>
        <a:p>
          <a:endParaRPr lang="en-US"/>
        </a:p>
      </dgm:t>
    </dgm:pt>
    <dgm:pt modelId="{AD353AD9-E654-49C0-8D1B-15886E7E6326}" type="sibTrans" cxnId="{E6FC6DF3-8225-4CB1-B3A2-B7CB76BAC88C}">
      <dgm:prSet/>
      <dgm:spPr/>
      <dgm:t>
        <a:bodyPr/>
        <a:lstStyle/>
        <a:p>
          <a:endParaRPr lang="en-US"/>
        </a:p>
      </dgm:t>
    </dgm:pt>
    <dgm:pt modelId="{A2F2F8E3-3FA0-4553-85D0-4CD202F47B59}">
      <dgm:prSet/>
      <dgm:spPr/>
      <dgm:t>
        <a:bodyPr/>
        <a:lstStyle/>
        <a:p>
          <a:pPr>
            <a:lnSpc>
              <a:spcPct val="100000"/>
            </a:lnSpc>
          </a:pPr>
          <a:r>
            <a:rPr lang="en-US"/>
            <a:t>ChatGPT" = 2 tokens (Chat + GPT)</a:t>
          </a:r>
        </a:p>
      </dgm:t>
    </dgm:pt>
    <dgm:pt modelId="{224ECB97-995F-4278-9FA0-583E8575F6CF}" type="parTrans" cxnId="{F0C57A72-2132-4B7B-A8D5-5190DC2BD91A}">
      <dgm:prSet/>
      <dgm:spPr/>
      <dgm:t>
        <a:bodyPr/>
        <a:lstStyle/>
        <a:p>
          <a:endParaRPr lang="en-US"/>
        </a:p>
      </dgm:t>
    </dgm:pt>
    <dgm:pt modelId="{F282CB36-D679-457B-B076-D5549234861C}" type="sibTrans" cxnId="{F0C57A72-2132-4B7B-A8D5-5190DC2BD91A}">
      <dgm:prSet/>
      <dgm:spPr/>
      <dgm:t>
        <a:bodyPr/>
        <a:lstStyle/>
        <a:p>
          <a:endParaRPr lang="en-US"/>
        </a:p>
      </dgm:t>
    </dgm:pt>
    <dgm:pt modelId="{F3C36279-D35D-4980-B855-DD8B016D1C99}">
      <dgm:prSet/>
      <dgm:spPr/>
      <dgm:t>
        <a:bodyPr/>
        <a:lstStyle/>
        <a:p>
          <a:pPr>
            <a:lnSpc>
              <a:spcPct val="100000"/>
            </a:lnSpc>
          </a:pPr>
          <a:r>
            <a:rPr lang="en-US"/>
            <a:t>I'm learning AI = 4 tokens (I + 'm + learning + AI)</a:t>
          </a:r>
        </a:p>
      </dgm:t>
    </dgm:pt>
    <dgm:pt modelId="{8A4B5C06-E9EC-4A00-83C7-647F4A4602C2}" type="parTrans" cxnId="{151A8508-B12F-49AC-9690-4B7EDDF584BF}">
      <dgm:prSet/>
      <dgm:spPr/>
      <dgm:t>
        <a:bodyPr/>
        <a:lstStyle/>
        <a:p>
          <a:endParaRPr lang="en-US"/>
        </a:p>
      </dgm:t>
    </dgm:pt>
    <dgm:pt modelId="{EDDD7E30-ABE8-4A1C-A4BA-EF46DC0F81DB}" type="sibTrans" cxnId="{151A8508-B12F-49AC-9690-4B7EDDF584BF}">
      <dgm:prSet/>
      <dgm:spPr/>
      <dgm:t>
        <a:bodyPr/>
        <a:lstStyle/>
        <a:p>
          <a:endParaRPr lang="en-US"/>
        </a:p>
      </dgm:t>
    </dgm:pt>
    <dgm:pt modelId="{B81656B2-12CB-48EF-9B65-5ABB12C4CD2C}" type="pres">
      <dgm:prSet presAssocID="{08C647E4-F56C-4C46-92C7-7000CB24ED5A}" presName="root" presStyleCnt="0">
        <dgm:presLayoutVars>
          <dgm:dir/>
          <dgm:resizeHandles val="exact"/>
        </dgm:presLayoutVars>
      </dgm:prSet>
      <dgm:spPr/>
    </dgm:pt>
    <dgm:pt modelId="{1E1F28FB-69F1-4EBC-82F6-B9169EE9680C}" type="pres">
      <dgm:prSet presAssocID="{1595807E-0ED8-476C-88AF-529437B0D726}" presName="compNode" presStyleCnt="0"/>
      <dgm:spPr/>
    </dgm:pt>
    <dgm:pt modelId="{45BB742F-E655-48A7-842A-A1FDC9A455F9}" type="pres">
      <dgm:prSet presAssocID="{1595807E-0ED8-476C-88AF-529437B0D726}"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uslespil"/>
        </a:ext>
      </dgm:extLst>
    </dgm:pt>
    <dgm:pt modelId="{79921CAD-64CB-4FA8-8905-E974BB12D9A7}" type="pres">
      <dgm:prSet presAssocID="{1595807E-0ED8-476C-88AF-529437B0D726}" presName="iconSpace" presStyleCnt="0"/>
      <dgm:spPr/>
    </dgm:pt>
    <dgm:pt modelId="{68B6DD12-CA20-4F7A-93F8-90D706297F3E}" type="pres">
      <dgm:prSet presAssocID="{1595807E-0ED8-476C-88AF-529437B0D726}" presName="parTx" presStyleLbl="revTx" presStyleIdx="0" presStyleCnt="4">
        <dgm:presLayoutVars>
          <dgm:chMax val="0"/>
          <dgm:chPref val="0"/>
        </dgm:presLayoutVars>
      </dgm:prSet>
      <dgm:spPr/>
    </dgm:pt>
    <dgm:pt modelId="{528D0FD6-37C0-4BA7-8E91-C03439246778}" type="pres">
      <dgm:prSet presAssocID="{1595807E-0ED8-476C-88AF-529437B0D726}" presName="txSpace" presStyleCnt="0"/>
      <dgm:spPr/>
    </dgm:pt>
    <dgm:pt modelId="{38202CC5-D920-43D2-AFF4-8BD55F550EC4}" type="pres">
      <dgm:prSet presAssocID="{1595807E-0ED8-476C-88AF-529437B0D726}" presName="desTx" presStyleLbl="revTx" presStyleIdx="1" presStyleCnt="4">
        <dgm:presLayoutVars/>
      </dgm:prSet>
      <dgm:spPr/>
    </dgm:pt>
    <dgm:pt modelId="{9B7DB4B8-A6E0-41F0-82C5-FFCC9DF09B6C}" type="pres">
      <dgm:prSet presAssocID="{4CF8555E-97E0-4B45-B4C0-FE2160B89490}" presName="sibTrans" presStyleCnt="0"/>
      <dgm:spPr/>
    </dgm:pt>
    <dgm:pt modelId="{7FE30CB4-9DF9-4424-8084-96759C79D4CF}" type="pres">
      <dgm:prSet presAssocID="{ECBE0E1A-F923-4F6F-87C5-F4D1DA934567}" presName="compNode" presStyleCnt="0"/>
      <dgm:spPr/>
    </dgm:pt>
    <dgm:pt modelId="{2BDC6235-4B92-4274-8DB8-F1503647E4D3}" type="pres">
      <dgm:prSet presAssocID="{ECBE0E1A-F923-4F6F-87C5-F4D1DA934567}"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ønter"/>
        </a:ext>
      </dgm:extLst>
    </dgm:pt>
    <dgm:pt modelId="{5BEAD34F-D5AA-4A51-AF93-0F4EFB089953}" type="pres">
      <dgm:prSet presAssocID="{ECBE0E1A-F923-4F6F-87C5-F4D1DA934567}" presName="iconSpace" presStyleCnt="0"/>
      <dgm:spPr/>
    </dgm:pt>
    <dgm:pt modelId="{7E52E3C9-B1FC-4D6A-B0F0-9DE9ACCB8CA1}" type="pres">
      <dgm:prSet presAssocID="{ECBE0E1A-F923-4F6F-87C5-F4D1DA934567}" presName="parTx" presStyleLbl="revTx" presStyleIdx="2" presStyleCnt="4">
        <dgm:presLayoutVars>
          <dgm:chMax val="0"/>
          <dgm:chPref val="0"/>
        </dgm:presLayoutVars>
      </dgm:prSet>
      <dgm:spPr/>
    </dgm:pt>
    <dgm:pt modelId="{348C1959-2A3F-4C14-9BD7-3781AD80A89E}" type="pres">
      <dgm:prSet presAssocID="{ECBE0E1A-F923-4F6F-87C5-F4D1DA934567}" presName="txSpace" presStyleCnt="0"/>
      <dgm:spPr/>
    </dgm:pt>
    <dgm:pt modelId="{9A4422BE-8BE6-4A90-983D-B24DB43EDAEC}" type="pres">
      <dgm:prSet presAssocID="{ECBE0E1A-F923-4F6F-87C5-F4D1DA934567}" presName="desTx" presStyleLbl="revTx" presStyleIdx="3" presStyleCnt="4">
        <dgm:presLayoutVars/>
      </dgm:prSet>
      <dgm:spPr/>
    </dgm:pt>
  </dgm:ptLst>
  <dgm:cxnLst>
    <dgm:cxn modelId="{FC023E01-0B90-4C27-95E6-911DF5173877}" srcId="{1595807E-0ED8-476C-88AF-529437B0D726}" destId="{0AED937E-D19F-4B6F-8F9E-FCF37A64E1D4}" srcOrd="0" destOrd="0" parTransId="{C728A23D-2D3E-4C4E-8095-B3BF657C6B16}" sibTransId="{8A7A3453-AB95-449A-9133-330ACF1C844B}"/>
    <dgm:cxn modelId="{324E4F02-39C0-42CA-8E6F-76F47DFB77C0}" srcId="{08C647E4-F56C-4C46-92C7-7000CB24ED5A}" destId="{1595807E-0ED8-476C-88AF-529437B0D726}" srcOrd="0" destOrd="0" parTransId="{5C22341F-59C6-4AA0-8ECC-664AA0A229FD}" sibTransId="{4CF8555E-97E0-4B45-B4C0-FE2160B89490}"/>
    <dgm:cxn modelId="{151A8508-B12F-49AC-9690-4B7EDDF584BF}" srcId="{ECBE0E1A-F923-4F6F-87C5-F4D1DA934567}" destId="{F3C36279-D35D-4980-B855-DD8B016D1C99}" srcOrd="2" destOrd="0" parTransId="{8A4B5C06-E9EC-4A00-83C7-647F4A4602C2}" sibTransId="{EDDD7E30-ABE8-4A1C-A4BA-EF46DC0F81DB}"/>
    <dgm:cxn modelId="{121DE80E-C9CB-4259-A6C9-38C98B0E6C55}" type="presOf" srcId="{F3C36279-D35D-4980-B855-DD8B016D1C99}" destId="{9A4422BE-8BE6-4A90-983D-B24DB43EDAEC}" srcOrd="0" destOrd="2" presId="urn:microsoft.com/office/officeart/2018/2/layout/IconLabelDescriptionList"/>
    <dgm:cxn modelId="{8311FD5C-B09E-42DE-B678-2A8D189A71B1}" type="presOf" srcId="{1595807E-0ED8-476C-88AF-529437B0D726}" destId="{68B6DD12-CA20-4F7A-93F8-90D706297F3E}" srcOrd="0" destOrd="0" presId="urn:microsoft.com/office/officeart/2018/2/layout/IconLabelDescriptionList"/>
    <dgm:cxn modelId="{F0C57A72-2132-4B7B-A8D5-5190DC2BD91A}" srcId="{ECBE0E1A-F923-4F6F-87C5-F4D1DA934567}" destId="{A2F2F8E3-3FA0-4553-85D0-4CD202F47B59}" srcOrd="1" destOrd="0" parTransId="{224ECB97-995F-4278-9FA0-583E8575F6CF}" sibTransId="{F282CB36-D679-457B-B076-D5549234861C}"/>
    <dgm:cxn modelId="{05767F75-2D75-448D-8829-7435B9A0E15F}" type="presOf" srcId="{0AED937E-D19F-4B6F-8F9E-FCF37A64E1D4}" destId="{38202CC5-D920-43D2-AFF4-8BD55F550EC4}" srcOrd="0" destOrd="0" presId="urn:microsoft.com/office/officeart/2018/2/layout/IconLabelDescriptionList"/>
    <dgm:cxn modelId="{DB54D48A-82CC-42E8-9F70-2DA4062BACB5}" srcId="{08C647E4-F56C-4C46-92C7-7000CB24ED5A}" destId="{ECBE0E1A-F923-4F6F-87C5-F4D1DA934567}" srcOrd="1" destOrd="0" parTransId="{30AF5FA1-45EF-450E-BBA9-63E1EE3095BA}" sibTransId="{5A3B8298-90CB-42EF-A7D4-2D4256AB1435}"/>
    <dgm:cxn modelId="{5248F09B-E54C-4222-A063-02D04BA30E46}" type="presOf" srcId="{A2F2F8E3-3FA0-4553-85D0-4CD202F47B59}" destId="{9A4422BE-8BE6-4A90-983D-B24DB43EDAEC}" srcOrd="0" destOrd="1" presId="urn:microsoft.com/office/officeart/2018/2/layout/IconLabelDescriptionList"/>
    <dgm:cxn modelId="{3243FCC2-B1B1-4299-9807-0C5F75BABBAF}" type="presOf" srcId="{ECBE0E1A-F923-4F6F-87C5-F4D1DA934567}" destId="{7E52E3C9-B1FC-4D6A-B0F0-9DE9ACCB8CA1}" srcOrd="0" destOrd="0" presId="urn:microsoft.com/office/officeart/2018/2/layout/IconLabelDescriptionList"/>
    <dgm:cxn modelId="{469BF4EF-1E04-40BA-AA3B-003E723920CF}" type="presOf" srcId="{08C647E4-F56C-4C46-92C7-7000CB24ED5A}" destId="{B81656B2-12CB-48EF-9B65-5ABB12C4CD2C}" srcOrd="0" destOrd="0" presId="urn:microsoft.com/office/officeart/2018/2/layout/IconLabelDescriptionList"/>
    <dgm:cxn modelId="{494A78F2-4908-4C3D-95A4-2C92B1A7B752}" type="presOf" srcId="{D7E17A1F-1CC2-4AC3-9426-A1E0CA025F5E}" destId="{9A4422BE-8BE6-4A90-983D-B24DB43EDAEC}" srcOrd="0" destOrd="0" presId="urn:microsoft.com/office/officeart/2018/2/layout/IconLabelDescriptionList"/>
    <dgm:cxn modelId="{E6FC6DF3-8225-4CB1-B3A2-B7CB76BAC88C}" srcId="{ECBE0E1A-F923-4F6F-87C5-F4D1DA934567}" destId="{D7E17A1F-1CC2-4AC3-9426-A1E0CA025F5E}" srcOrd="0" destOrd="0" parTransId="{7DB22CCC-9D03-46A5-A32B-9BC2F0706464}" sibTransId="{AD353AD9-E654-49C0-8D1B-15886E7E6326}"/>
    <dgm:cxn modelId="{0CCC6EA7-785B-4C32-9E50-B0B6846F92E2}" type="presParOf" srcId="{B81656B2-12CB-48EF-9B65-5ABB12C4CD2C}" destId="{1E1F28FB-69F1-4EBC-82F6-B9169EE9680C}" srcOrd="0" destOrd="0" presId="urn:microsoft.com/office/officeart/2018/2/layout/IconLabelDescriptionList"/>
    <dgm:cxn modelId="{1B68D7A4-DB25-4503-9BF9-1D7A3BE233D5}" type="presParOf" srcId="{1E1F28FB-69F1-4EBC-82F6-B9169EE9680C}" destId="{45BB742F-E655-48A7-842A-A1FDC9A455F9}" srcOrd="0" destOrd="0" presId="urn:microsoft.com/office/officeart/2018/2/layout/IconLabelDescriptionList"/>
    <dgm:cxn modelId="{910B91AF-2D91-44BD-A997-F7278EE21BCA}" type="presParOf" srcId="{1E1F28FB-69F1-4EBC-82F6-B9169EE9680C}" destId="{79921CAD-64CB-4FA8-8905-E974BB12D9A7}" srcOrd="1" destOrd="0" presId="urn:microsoft.com/office/officeart/2018/2/layout/IconLabelDescriptionList"/>
    <dgm:cxn modelId="{71D695BE-49A5-48DB-B085-561EBC382DC3}" type="presParOf" srcId="{1E1F28FB-69F1-4EBC-82F6-B9169EE9680C}" destId="{68B6DD12-CA20-4F7A-93F8-90D706297F3E}" srcOrd="2" destOrd="0" presId="urn:microsoft.com/office/officeart/2018/2/layout/IconLabelDescriptionList"/>
    <dgm:cxn modelId="{5389BD61-AE3D-4F67-AB19-95B7867D175E}" type="presParOf" srcId="{1E1F28FB-69F1-4EBC-82F6-B9169EE9680C}" destId="{528D0FD6-37C0-4BA7-8E91-C03439246778}" srcOrd="3" destOrd="0" presId="urn:microsoft.com/office/officeart/2018/2/layout/IconLabelDescriptionList"/>
    <dgm:cxn modelId="{7D554283-3E8D-4780-8160-4DF97B4F3501}" type="presParOf" srcId="{1E1F28FB-69F1-4EBC-82F6-B9169EE9680C}" destId="{38202CC5-D920-43D2-AFF4-8BD55F550EC4}" srcOrd="4" destOrd="0" presId="urn:microsoft.com/office/officeart/2018/2/layout/IconLabelDescriptionList"/>
    <dgm:cxn modelId="{1ABA5E0A-AD4F-429E-9A13-566697FFA20F}" type="presParOf" srcId="{B81656B2-12CB-48EF-9B65-5ABB12C4CD2C}" destId="{9B7DB4B8-A6E0-41F0-82C5-FFCC9DF09B6C}" srcOrd="1" destOrd="0" presId="urn:microsoft.com/office/officeart/2018/2/layout/IconLabelDescriptionList"/>
    <dgm:cxn modelId="{7A25A7A3-2658-49DC-BBBE-9A3634AEFB40}" type="presParOf" srcId="{B81656B2-12CB-48EF-9B65-5ABB12C4CD2C}" destId="{7FE30CB4-9DF9-4424-8084-96759C79D4CF}" srcOrd="2" destOrd="0" presId="urn:microsoft.com/office/officeart/2018/2/layout/IconLabelDescriptionList"/>
    <dgm:cxn modelId="{BF22389A-172C-4126-B789-7B139FA2F892}" type="presParOf" srcId="{7FE30CB4-9DF9-4424-8084-96759C79D4CF}" destId="{2BDC6235-4B92-4274-8DB8-F1503647E4D3}" srcOrd="0" destOrd="0" presId="urn:microsoft.com/office/officeart/2018/2/layout/IconLabelDescriptionList"/>
    <dgm:cxn modelId="{76001440-1240-429A-B515-351FFD4BCF46}" type="presParOf" srcId="{7FE30CB4-9DF9-4424-8084-96759C79D4CF}" destId="{5BEAD34F-D5AA-4A51-AF93-0F4EFB089953}" srcOrd="1" destOrd="0" presId="urn:microsoft.com/office/officeart/2018/2/layout/IconLabelDescriptionList"/>
    <dgm:cxn modelId="{CAA0312D-44B3-40B0-88CB-4CE596B54172}" type="presParOf" srcId="{7FE30CB4-9DF9-4424-8084-96759C79D4CF}" destId="{7E52E3C9-B1FC-4D6A-B0F0-9DE9ACCB8CA1}" srcOrd="2" destOrd="0" presId="urn:microsoft.com/office/officeart/2018/2/layout/IconLabelDescriptionList"/>
    <dgm:cxn modelId="{5851DB6E-6FA2-4B06-AA88-28B1FBC8CA25}" type="presParOf" srcId="{7FE30CB4-9DF9-4424-8084-96759C79D4CF}" destId="{348C1959-2A3F-4C14-9BD7-3781AD80A89E}" srcOrd="3" destOrd="0" presId="urn:microsoft.com/office/officeart/2018/2/layout/IconLabelDescriptionList"/>
    <dgm:cxn modelId="{6595939D-6BF2-4578-93E9-1D0244435866}" type="presParOf" srcId="{7FE30CB4-9DF9-4424-8084-96759C79D4CF}" destId="{9A4422BE-8BE6-4A90-983D-B24DB43EDAEC}"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2FFB43-BA73-44D6-9A96-47EE85AF8907}"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BCF9CDE-F921-4E48-A137-0FDC880ED820}">
      <dgm:prSet/>
      <dgm:spPr/>
      <dgm:t>
        <a:bodyPr/>
        <a:lstStyle/>
        <a:p>
          <a:pPr>
            <a:defRPr b="1"/>
          </a:pPr>
          <a:r>
            <a:rPr lang="en-US" b="1"/>
            <a:t>Traditional Database:</a:t>
          </a:r>
          <a:endParaRPr lang="en-US"/>
        </a:p>
      </dgm:t>
    </dgm:pt>
    <dgm:pt modelId="{D76BB5AA-8CE9-4F4E-A526-8AA576347AEA}" type="parTrans" cxnId="{7C7525F5-B112-4667-82DB-6F5CB8D1883E}">
      <dgm:prSet/>
      <dgm:spPr/>
      <dgm:t>
        <a:bodyPr/>
        <a:lstStyle/>
        <a:p>
          <a:endParaRPr lang="en-US"/>
        </a:p>
      </dgm:t>
    </dgm:pt>
    <dgm:pt modelId="{CFAA6CD5-CABF-4BA1-8A5C-E737C286C6B3}" type="sibTrans" cxnId="{7C7525F5-B112-4667-82DB-6F5CB8D1883E}">
      <dgm:prSet/>
      <dgm:spPr/>
      <dgm:t>
        <a:bodyPr/>
        <a:lstStyle/>
        <a:p>
          <a:endParaRPr lang="en-US"/>
        </a:p>
      </dgm:t>
    </dgm:pt>
    <dgm:pt modelId="{7772D525-1291-4974-B47F-53E67A887DAC}">
      <dgm:prSet/>
      <dgm:spPr/>
      <dgm:t>
        <a:bodyPr/>
        <a:lstStyle/>
        <a:p>
          <a:r>
            <a:rPr lang="en-US"/>
            <a:t>Stores exact data: names, dates, prices</a:t>
          </a:r>
        </a:p>
      </dgm:t>
    </dgm:pt>
    <dgm:pt modelId="{A085FF88-2C4B-4446-B6C2-30F2CAAEBD49}" type="parTrans" cxnId="{7C2B138B-00BB-49AC-A3CD-D6EB806DCD3A}">
      <dgm:prSet/>
      <dgm:spPr/>
      <dgm:t>
        <a:bodyPr/>
        <a:lstStyle/>
        <a:p>
          <a:endParaRPr lang="en-US"/>
        </a:p>
      </dgm:t>
    </dgm:pt>
    <dgm:pt modelId="{79A14C66-5A97-4A54-8DC2-B650CBC09731}" type="sibTrans" cxnId="{7C2B138B-00BB-49AC-A3CD-D6EB806DCD3A}">
      <dgm:prSet/>
      <dgm:spPr/>
      <dgm:t>
        <a:bodyPr/>
        <a:lstStyle/>
        <a:p>
          <a:endParaRPr lang="en-US"/>
        </a:p>
      </dgm:t>
    </dgm:pt>
    <dgm:pt modelId="{6DF62D6A-4FBE-477E-84CD-43B63DA7B340}">
      <dgm:prSet/>
      <dgm:spPr/>
      <dgm:t>
        <a:bodyPr/>
        <a:lstStyle/>
        <a:p>
          <a:r>
            <a:rPr lang="en-US"/>
            <a:t>Searches for exact matches: "Find customer named John Smith"</a:t>
          </a:r>
        </a:p>
      </dgm:t>
    </dgm:pt>
    <dgm:pt modelId="{53C18B0F-055A-4806-973B-E915A1B736F3}" type="parTrans" cxnId="{30693EAE-78A9-4572-A8FF-82EA143022FE}">
      <dgm:prSet/>
      <dgm:spPr/>
      <dgm:t>
        <a:bodyPr/>
        <a:lstStyle/>
        <a:p>
          <a:endParaRPr lang="en-US"/>
        </a:p>
      </dgm:t>
    </dgm:pt>
    <dgm:pt modelId="{CBCF02CB-DCD3-4824-9D8D-9A2C5C57E598}" type="sibTrans" cxnId="{30693EAE-78A9-4572-A8FF-82EA143022FE}">
      <dgm:prSet/>
      <dgm:spPr/>
      <dgm:t>
        <a:bodyPr/>
        <a:lstStyle/>
        <a:p>
          <a:endParaRPr lang="en-US"/>
        </a:p>
      </dgm:t>
    </dgm:pt>
    <dgm:pt modelId="{CBC7E176-1A8D-4A90-8847-FCDF33188664}">
      <dgm:prSet/>
      <dgm:spPr/>
      <dgm:t>
        <a:bodyPr/>
        <a:lstStyle/>
        <a:p>
          <a:r>
            <a:rPr lang="en-US"/>
            <a:t>Works with structured data (rows and columns)</a:t>
          </a:r>
        </a:p>
      </dgm:t>
    </dgm:pt>
    <dgm:pt modelId="{F2188D38-E5B5-4AD8-9D66-C2AA85C8401E}" type="parTrans" cxnId="{6E47B8D6-F981-4CB1-9BE4-23DFCDA9DD95}">
      <dgm:prSet/>
      <dgm:spPr/>
      <dgm:t>
        <a:bodyPr/>
        <a:lstStyle/>
        <a:p>
          <a:endParaRPr lang="en-US"/>
        </a:p>
      </dgm:t>
    </dgm:pt>
    <dgm:pt modelId="{4E37C422-7368-4498-BF8F-510CB7DE53DE}" type="sibTrans" cxnId="{6E47B8D6-F981-4CB1-9BE4-23DFCDA9DD95}">
      <dgm:prSet/>
      <dgm:spPr/>
      <dgm:t>
        <a:bodyPr/>
        <a:lstStyle/>
        <a:p>
          <a:endParaRPr lang="en-US"/>
        </a:p>
      </dgm:t>
    </dgm:pt>
    <dgm:pt modelId="{DD135894-A985-4643-8FA1-1AD8BC2E1681}">
      <dgm:prSet/>
      <dgm:spPr/>
      <dgm:t>
        <a:bodyPr/>
        <a:lstStyle/>
        <a:p>
          <a:pPr>
            <a:defRPr b="1"/>
          </a:pPr>
          <a:r>
            <a:rPr lang="en-US" b="1"/>
            <a:t>Vector Database:</a:t>
          </a:r>
          <a:endParaRPr lang="en-US"/>
        </a:p>
      </dgm:t>
    </dgm:pt>
    <dgm:pt modelId="{49F78A7E-EFEA-43AB-99F1-12B87BE8A676}" type="parTrans" cxnId="{DBB79EE3-A2F7-4492-9A98-3690876392DE}">
      <dgm:prSet/>
      <dgm:spPr/>
      <dgm:t>
        <a:bodyPr/>
        <a:lstStyle/>
        <a:p>
          <a:endParaRPr lang="en-US"/>
        </a:p>
      </dgm:t>
    </dgm:pt>
    <dgm:pt modelId="{75C5405F-4527-4F33-A6FD-1590BD575784}" type="sibTrans" cxnId="{DBB79EE3-A2F7-4492-9A98-3690876392DE}">
      <dgm:prSet/>
      <dgm:spPr/>
      <dgm:t>
        <a:bodyPr/>
        <a:lstStyle/>
        <a:p>
          <a:endParaRPr lang="en-US"/>
        </a:p>
      </dgm:t>
    </dgm:pt>
    <dgm:pt modelId="{B0C2946B-54E6-47DA-9802-4B7475906933}">
      <dgm:prSet/>
      <dgm:spPr/>
      <dgm:t>
        <a:bodyPr/>
        <a:lstStyle/>
        <a:p>
          <a:r>
            <a:rPr lang="en-US"/>
            <a:t>Stores embeddings (lists of numbers representing meaning)</a:t>
          </a:r>
        </a:p>
      </dgm:t>
    </dgm:pt>
    <dgm:pt modelId="{B53935B3-3BF5-4382-9420-DE37C176265E}" type="parTrans" cxnId="{95ABFBB0-04EB-45B3-B1BF-F3633398B4CA}">
      <dgm:prSet/>
      <dgm:spPr/>
      <dgm:t>
        <a:bodyPr/>
        <a:lstStyle/>
        <a:p>
          <a:endParaRPr lang="en-US"/>
        </a:p>
      </dgm:t>
    </dgm:pt>
    <dgm:pt modelId="{271D4869-41CE-490B-9BB3-C25F912A5659}" type="sibTrans" cxnId="{95ABFBB0-04EB-45B3-B1BF-F3633398B4CA}">
      <dgm:prSet/>
      <dgm:spPr/>
      <dgm:t>
        <a:bodyPr/>
        <a:lstStyle/>
        <a:p>
          <a:endParaRPr lang="en-US"/>
        </a:p>
      </dgm:t>
    </dgm:pt>
    <dgm:pt modelId="{78B8CF1F-616C-4883-8B50-11461EC3F23C}">
      <dgm:prSet/>
      <dgm:spPr/>
      <dgm:t>
        <a:bodyPr/>
        <a:lstStyle/>
        <a:p>
          <a:r>
            <a:rPr lang="en-US"/>
            <a:t>Searches for similar meaning: "Find documents similar to this concept"</a:t>
          </a:r>
        </a:p>
      </dgm:t>
    </dgm:pt>
    <dgm:pt modelId="{5B76C24A-5B5F-43DC-B71C-0495D527D2B6}" type="parTrans" cxnId="{61B1B2AB-5815-4ABB-8AFA-089E07DE254B}">
      <dgm:prSet/>
      <dgm:spPr/>
      <dgm:t>
        <a:bodyPr/>
        <a:lstStyle/>
        <a:p>
          <a:endParaRPr lang="en-US"/>
        </a:p>
      </dgm:t>
    </dgm:pt>
    <dgm:pt modelId="{999B20A1-F9C9-40B6-A127-87C3BAF767E2}" type="sibTrans" cxnId="{61B1B2AB-5815-4ABB-8AFA-089E07DE254B}">
      <dgm:prSet/>
      <dgm:spPr/>
      <dgm:t>
        <a:bodyPr/>
        <a:lstStyle/>
        <a:p>
          <a:endParaRPr lang="en-US"/>
        </a:p>
      </dgm:t>
    </dgm:pt>
    <dgm:pt modelId="{C88DC0EF-C204-493B-90C0-D09166C6E7B7}">
      <dgm:prSet/>
      <dgm:spPr/>
      <dgm:t>
        <a:bodyPr/>
        <a:lstStyle/>
        <a:p>
          <a:r>
            <a:rPr lang="en-US"/>
            <a:t>Works with unstructured data (text, images, audio)</a:t>
          </a:r>
        </a:p>
      </dgm:t>
    </dgm:pt>
    <dgm:pt modelId="{3F1C8D0E-EF7D-4498-9DB5-7A28B1D9F1FF}" type="parTrans" cxnId="{DDAB1756-EB3E-4777-9F01-C0F29A0AC3BD}">
      <dgm:prSet/>
      <dgm:spPr/>
      <dgm:t>
        <a:bodyPr/>
        <a:lstStyle/>
        <a:p>
          <a:endParaRPr lang="en-US"/>
        </a:p>
      </dgm:t>
    </dgm:pt>
    <dgm:pt modelId="{4005A299-286A-4D94-8F16-5DB549B8EB26}" type="sibTrans" cxnId="{DDAB1756-EB3E-4777-9F01-C0F29A0AC3BD}">
      <dgm:prSet/>
      <dgm:spPr/>
      <dgm:t>
        <a:bodyPr/>
        <a:lstStyle/>
        <a:p>
          <a:endParaRPr lang="en-US"/>
        </a:p>
      </dgm:t>
    </dgm:pt>
    <dgm:pt modelId="{F001953B-16A7-4977-BB06-C9C565429842}" type="pres">
      <dgm:prSet presAssocID="{EE2FFB43-BA73-44D6-9A96-47EE85AF8907}" presName="root" presStyleCnt="0">
        <dgm:presLayoutVars>
          <dgm:dir/>
          <dgm:resizeHandles val="exact"/>
        </dgm:presLayoutVars>
      </dgm:prSet>
      <dgm:spPr/>
    </dgm:pt>
    <dgm:pt modelId="{EA19A69E-45FC-4F74-88F0-50E71B49A0CF}" type="pres">
      <dgm:prSet presAssocID="{ABCF9CDE-F921-4E48-A137-0FDC880ED820}" presName="compNode" presStyleCnt="0"/>
      <dgm:spPr/>
    </dgm:pt>
    <dgm:pt modelId="{924A9F7A-A38F-4454-AAB4-8953B17B42D2}" type="pres">
      <dgm:prSet presAssocID="{ABCF9CDE-F921-4E48-A137-0FDC880ED820}"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Target Audience"/>
        </a:ext>
      </dgm:extLst>
    </dgm:pt>
    <dgm:pt modelId="{79BC6F54-56A3-4434-85FB-3C1E50FEA5DA}" type="pres">
      <dgm:prSet presAssocID="{ABCF9CDE-F921-4E48-A137-0FDC880ED820}" presName="iconSpace" presStyleCnt="0"/>
      <dgm:spPr/>
    </dgm:pt>
    <dgm:pt modelId="{DDF6AE0A-96CD-458E-AEBB-CD9974D28FDD}" type="pres">
      <dgm:prSet presAssocID="{ABCF9CDE-F921-4E48-A137-0FDC880ED820}" presName="parTx" presStyleLbl="revTx" presStyleIdx="0" presStyleCnt="4">
        <dgm:presLayoutVars>
          <dgm:chMax val="0"/>
          <dgm:chPref val="0"/>
        </dgm:presLayoutVars>
      </dgm:prSet>
      <dgm:spPr/>
    </dgm:pt>
    <dgm:pt modelId="{D97BFDDE-95D9-4CEF-AE96-3E0437E091A5}" type="pres">
      <dgm:prSet presAssocID="{ABCF9CDE-F921-4E48-A137-0FDC880ED820}" presName="txSpace" presStyleCnt="0"/>
      <dgm:spPr/>
    </dgm:pt>
    <dgm:pt modelId="{814E9E5B-5392-49F1-BDE9-D0F517BBBC19}" type="pres">
      <dgm:prSet presAssocID="{ABCF9CDE-F921-4E48-A137-0FDC880ED820}" presName="desTx" presStyleLbl="revTx" presStyleIdx="1" presStyleCnt="4">
        <dgm:presLayoutVars/>
      </dgm:prSet>
      <dgm:spPr/>
    </dgm:pt>
    <dgm:pt modelId="{72228330-8957-488F-9E4F-7CC789144E74}" type="pres">
      <dgm:prSet presAssocID="{CFAA6CD5-CABF-4BA1-8A5C-E737C286C6B3}" presName="sibTrans" presStyleCnt="0"/>
      <dgm:spPr/>
    </dgm:pt>
    <dgm:pt modelId="{B53D6569-44AE-499F-9AB5-E178957DCEE9}" type="pres">
      <dgm:prSet presAssocID="{DD135894-A985-4643-8FA1-1AD8BC2E1681}" presName="compNode" presStyleCnt="0"/>
      <dgm:spPr/>
    </dgm:pt>
    <dgm:pt modelId="{9676D1A3-38FC-4854-9609-FC15499FB58F}" type="pres">
      <dgm:prSet presAssocID="{DD135894-A985-4643-8FA1-1AD8BC2E1681}"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orskning"/>
        </a:ext>
      </dgm:extLst>
    </dgm:pt>
    <dgm:pt modelId="{06C7DD7E-0792-4F5D-9844-721C29F17150}" type="pres">
      <dgm:prSet presAssocID="{DD135894-A985-4643-8FA1-1AD8BC2E1681}" presName="iconSpace" presStyleCnt="0"/>
      <dgm:spPr/>
    </dgm:pt>
    <dgm:pt modelId="{A832BE19-4553-44AA-8CAC-73E11CD45609}" type="pres">
      <dgm:prSet presAssocID="{DD135894-A985-4643-8FA1-1AD8BC2E1681}" presName="parTx" presStyleLbl="revTx" presStyleIdx="2" presStyleCnt="4">
        <dgm:presLayoutVars>
          <dgm:chMax val="0"/>
          <dgm:chPref val="0"/>
        </dgm:presLayoutVars>
      </dgm:prSet>
      <dgm:spPr/>
    </dgm:pt>
    <dgm:pt modelId="{5CD09915-A2ED-4954-907C-F3E85588805C}" type="pres">
      <dgm:prSet presAssocID="{DD135894-A985-4643-8FA1-1AD8BC2E1681}" presName="txSpace" presStyleCnt="0"/>
      <dgm:spPr/>
    </dgm:pt>
    <dgm:pt modelId="{433C3F67-D19E-4CA8-B113-42BC8B71BDC8}" type="pres">
      <dgm:prSet presAssocID="{DD135894-A985-4643-8FA1-1AD8BC2E1681}" presName="desTx" presStyleLbl="revTx" presStyleIdx="3" presStyleCnt="4">
        <dgm:presLayoutVars/>
      </dgm:prSet>
      <dgm:spPr/>
    </dgm:pt>
  </dgm:ptLst>
  <dgm:cxnLst>
    <dgm:cxn modelId="{BABCBE3E-D498-4A5B-8339-8956DBCDBDBD}" type="presOf" srcId="{CBC7E176-1A8D-4A90-8847-FCDF33188664}" destId="{814E9E5B-5392-49F1-BDE9-D0F517BBBC19}" srcOrd="0" destOrd="2" presId="urn:microsoft.com/office/officeart/2018/2/layout/IconLabelDescriptionList"/>
    <dgm:cxn modelId="{66B9B55B-EA0C-4275-BB58-D9E0FF717C66}" type="presOf" srcId="{78B8CF1F-616C-4883-8B50-11461EC3F23C}" destId="{433C3F67-D19E-4CA8-B113-42BC8B71BDC8}" srcOrd="0" destOrd="1" presId="urn:microsoft.com/office/officeart/2018/2/layout/IconLabelDescriptionList"/>
    <dgm:cxn modelId="{DDAB1756-EB3E-4777-9F01-C0F29A0AC3BD}" srcId="{DD135894-A985-4643-8FA1-1AD8BC2E1681}" destId="{C88DC0EF-C204-493B-90C0-D09166C6E7B7}" srcOrd="2" destOrd="0" parTransId="{3F1C8D0E-EF7D-4498-9DB5-7A28B1D9F1FF}" sibTransId="{4005A299-286A-4D94-8F16-5DB549B8EB26}"/>
    <dgm:cxn modelId="{7C2B138B-00BB-49AC-A3CD-D6EB806DCD3A}" srcId="{ABCF9CDE-F921-4E48-A137-0FDC880ED820}" destId="{7772D525-1291-4974-B47F-53E67A887DAC}" srcOrd="0" destOrd="0" parTransId="{A085FF88-2C4B-4446-B6C2-30F2CAAEBD49}" sibTransId="{79A14C66-5A97-4A54-8DC2-B650CBC09731}"/>
    <dgm:cxn modelId="{7ABFAF97-2F28-4D44-983B-BD782E91B043}" type="presOf" srcId="{ABCF9CDE-F921-4E48-A137-0FDC880ED820}" destId="{DDF6AE0A-96CD-458E-AEBB-CD9974D28FDD}" srcOrd="0" destOrd="0" presId="urn:microsoft.com/office/officeart/2018/2/layout/IconLabelDescriptionList"/>
    <dgm:cxn modelId="{61B1B2AB-5815-4ABB-8AFA-089E07DE254B}" srcId="{DD135894-A985-4643-8FA1-1AD8BC2E1681}" destId="{78B8CF1F-616C-4883-8B50-11461EC3F23C}" srcOrd="1" destOrd="0" parTransId="{5B76C24A-5B5F-43DC-B71C-0495D527D2B6}" sibTransId="{999B20A1-F9C9-40B6-A127-87C3BAF767E2}"/>
    <dgm:cxn modelId="{30693EAE-78A9-4572-A8FF-82EA143022FE}" srcId="{ABCF9CDE-F921-4E48-A137-0FDC880ED820}" destId="{6DF62D6A-4FBE-477E-84CD-43B63DA7B340}" srcOrd="1" destOrd="0" parTransId="{53C18B0F-055A-4806-973B-E915A1B736F3}" sibTransId="{CBCF02CB-DCD3-4824-9D8D-9A2C5C57E598}"/>
    <dgm:cxn modelId="{95ABFBB0-04EB-45B3-B1BF-F3633398B4CA}" srcId="{DD135894-A985-4643-8FA1-1AD8BC2E1681}" destId="{B0C2946B-54E6-47DA-9802-4B7475906933}" srcOrd="0" destOrd="0" parTransId="{B53935B3-3BF5-4382-9420-DE37C176265E}" sibTransId="{271D4869-41CE-490B-9BB3-C25F912A5659}"/>
    <dgm:cxn modelId="{785E6DB1-7495-4BE8-8B51-192B7479D362}" type="presOf" srcId="{7772D525-1291-4974-B47F-53E67A887DAC}" destId="{814E9E5B-5392-49F1-BDE9-D0F517BBBC19}" srcOrd="0" destOrd="0" presId="urn:microsoft.com/office/officeart/2018/2/layout/IconLabelDescriptionList"/>
    <dgm:cxn modelId="{61A758C8-7852-4E48-8616-45EA954850B0}" type="presOf" srcId="{EE2FFB43-BA73-44D6-9A96-47EE85AF8907}" destId="{F001953B-16A7-4977-BB06-C9C565429842}" srcOrd="0" destOrd="0" presId="urn:microsoft.com/office/officeart/2018/2/layout/IconLabelDescriptionList"/>
    <dgm:cxn modelId="{0C87DCD3-1B0A-437F-BE0F-2D9E348862CD}" type="presOf" srcId="{6DF62D6A-4FBE-477E-84CD-43B63DA7B340}" destId="{814E9E5B-5392-49F1-BDE9-D0F517BBBC19}" srcOrd="0" destOrd="1" presId="urn:microsoft.com/office/officeart/2018/2/layout/IconLabelDescriptionList"/>
    <dgm:cxn modelId="{6E47B8D6-F981-4CB1-9BE4-23DFCDA9DD95}" srcId="{ABCF9CDE-F921-4E48-A137-0FDC880ED820}" destId="{CBC7E176-1A8D-4A90-8847-FCDF33188664}" srcOrd="2" destOrd="0" parTransId="{F2188D38-E5B5-4AD8-9D66-C2AA85C8401E}" sibTransId="{4E37C422-7368-4498-BF8F-510CB7DE53DE}"/>
    <dgm:cxn modelId="{B85057D7-DAD3-4D88-A6AF-F757A8E57896}" type="presOf" srcId="{DD135894-A985-4643-8FA1-1AD8BC2E1681}" destId="{A832BE19-4553-44AA-8CAC-73E11CD45609}" srcOrd="0" destOrd="0" presId="urn:microsoft.com/office/officeart/2018/2/layout/IconLabelDescriptionList"/>
    <dgm:cxn modelId="{DBB79EE3-A2F7-4492-9A98-3690876392DE}" srcId="{EE2FFB43-BA73-44D6-9A96-47EE85AF8907}" destId="{DD135894-A985-4643-8FA1-1AD8BC2E1681}" srcOrd="1" destOrd="0" parTransId="{49F78A7E-EFEA-43AB-99F1-12B87BE8A676}" sibTransId="{75C5405F-4527-4F33-A6FD-1590BD575784}"/>
    <dgm:cxn modelId="{327843EB-2AF1-4DCD-969D-29D6BD0CBBFF}" type="presOf" srcId="{C88DC0EF-C204-493B-90C0-D09166C6E7B7}" destId="{433C3F67-D19E-4CA8-B113-42BC8B71BDC8}" srcOrd="0" destOrd="2" presId="urn:microsoft.com/office/officeart/2018/2/layout/IconLabelDescriptionList"/>
    <dgm:cxn modelId="{055D49F3-C6C1-42E8-BDD9-5F8F885D141A}" type="presOf" srcId="{B0C2946B-54E6-47DA-9802-4B7475906933}" destId="{433C3F67-D19E-4CA8-B113-42BC8B71BDC8}" srcOrd="0" destOrd="0" presId="urn:microsoft.com/office/officeart/2018/2/layout/IconLabelDescriptionList"/>
    <dgm:cxn modelId="{7C7525F5-B112-4667-82DB-6F5CB8D1883E}" srcId="{EE2FFB43-BA73-44D6-9A96-47EE85AF8907}" destId="{ABCF9CDE-F921-4E48-A137-0FDC880ED820}" srcOrd="0" destOrd="0" parTransId="{D76BB5AA-8CE9-4F4E-A526-8AA576347AEA}" sibTransId="{CFAA6CD5-CABF-4BA1-8A5C-E737C286C6B3}"/>
    <dgm:cxn modelId="{3CAFAACF-6B86-4E2E-A5C1-ED8FD231DC08}" type="presParOf" srcId="{F001953B-16A7-4977-BB06-C9C565429842}" destId="{EA19A69E-45FC-4F74-88F0-50E71B49A0CF}" srcOrd="0" destOrd="0" presId="urn:microsoft.com/office/officeart/2018/2/layout/IconLabelDescriptionList"/>
    <dgm:cxn modelId="{C7F88E94-BFF5-4B30-80AA-2E4DCAECC22C}" type="presParOf" srcId="{EA19A69E-45FC-4F74-88F0-50E71B49A0CF}" destId="{924A9F7A-A38F-4454-AAB4-8953B17B42D2}" srcOrd="0" destOrd="0" presId="urn:microsoft.com/office/officeart/2018/2/layout/IconLabelDescriptionList"/>
    <dgm:cxn modelId="{17757E90-9643-4087-8AA5-522258D649FB}" type="presParOf" srcId="{EA19A69E-45FC-4F74-88F0-50E71B49A0CF}" destId="{79BC6F54-56A3-4434-85FB-3C1E50FEA5DA}" srcOrd="1" destOrd="0" presId="urn:microsoft.com/office/officeart/2018/2/layout/IconLabelDescriptionList"/>
    <dgm:cxn modelId="{9AB69814-DDE2-407D-9F5D-FBC58C550917}" type="presParOf" srcId="{EA19A69E-45FC-4F74-88F0-50E71B49A0CF}" destId="{DDF6AE0A-96CD-458E-AEBB-CD9974D28FDD}" srcOrd="2" destOrd="0" presId="urn:microsoft.com/office/officeart/2018/2/layout/IconLabelDescriptionList"/>
    <dgm:cxn modelId="{1988EC4B-D9C7-49B7-B458-4F8F1DC107B7}" type="presParOf" srcId="{EA19A69E-45FC-4F74-88F0-50E71B49A0CF}" destId="{D97BFDDE-95D9-4CEF-AE96-3E0437E091A5}" srcOrd="3" destOrd="0" presId="urn:microsoft.com/office/officeart/2018/2/layout/IconLabelDescriptionList"/>
    <dgm:cxn modelId="{331CCEA3-B9D5-4467-A1A5-DD1145729B88}" type="presParOf" srcId="{EA19A69E-45FC-4F74-88F0-50E71B49A0CF}" destId="{814E9E5B-5392-49F1-BDE9-D0F517BBBC19}" srcOrd="4" destOrd="0" presId="urn:microsoft.com/office/officeart/2018/2/layout/IconLabelDescriptionList"/>
    <dgm:cxn modelId="{C372DEC9-99F2-43EC-A3A9-72506F46C9A6}" type="presParOf" srcId="{F001953B-16A7-4977-BB06-C9C565429842}" destId="{72228330-8957-488F-9E4F-7CC789144E74}" srcOrd="1" destOrd="0" presId="urn:microsoft.com/office/officeart/2018/2/layout/IconLabelDescriptionList"/>
    <dgm:cxn modelId="{1D26D1E8-06C0-4F0B-BC91-041B0190F72A}" type="presParOf" srcId="{F001953B-16A7-4977-BB06-C9C565429842}" destId="{B53D6569-44AE-499F-9AB5-E178957DCEE9}" srcOrd="2" destOrd="0" presId="urn:microsoft.com/office/officeart/2018/2/layout/IconLabelDescriptionList"/>
    <dgm:cxn modelId="{C6CAF7A3-2438-4BF1-BCCF-6F424A238359}" type="presParOf" srcId="{B53D6569-44AE-499F-9AB5-E178957DCEE9}" destId="{9676D1A3-38FC-4854-9609-FC15499FB58F}" srcOrd="0" destOrd="0" presId="urn:microsoft.com/office/officeart/2018/2/layout/IconLabelDescriptionList"/>
    <dgm:cxn modelId="{FBD77E52-F64B-4B27-8408-11FB920A3E68}" type="presParOf" srcId="{B53D6569-44AE-499F-9AB5-E178957DCEE9}" destId="{06C7DD7E-0792-4F5D-9844-721C29F17150}" srcOrd="1" destOrd="0" presId="urn:microsoft.com/office/officeart/2018/2/layout/IconLabelDescriptionList"/>
    <dgm:cxn modelId="{6164700A-A04C-4D41-84C3-5F4976CA4972}" type="presParOf" srcId="{B53D6569-44AE-499F-9AB5-E178957DCEE9}" destId="{A832BE19-4553-44AA-8CAC-73E11CD45609}" srcOrd="2" destOrd="0" presId="urn:microsoft.com/office/officeart/2018/2/layout/IconLabelDescriptionList"/>
    <dgm:cxn modelId="{7D4A4B3A-AC8A-4C76-B412-C439D5724F52}" type="presParOf" srcId="{B53D6569-44AE-499F-9AB5-E178957DCEE9}" destId="{5CD09915-A2ED-4954-907C-F3E85588805C}" srcOrd="3" destOrd="0" presId="urn:microsoft.com/office/officeart/2018/2/layout/IconLabelDescriptionList"/>
    <dgm:cxn modelId="{F983274F-A356-4889-90CC-89FAB79CD0CD}" type="presParOf" srcId="{B53D6569-44AE-499F-9AB5-E178957DCEE9}" destId="{433C3F67-D19E-4CA8-B113-42BC8B71BDC8}"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58AE17F-089E-4ADB-A439-079F53D4BAB0}" type="doc">
      <dgm:prSet loTypeId="urn:microsoft.com/office/officeart/2018/2/layout/IconCircleList" loCatId="icon" qsTypeId="urn:microsoft.com/office/officeart/2005/8/quickstyle/simple1" qsCatId="simple" csTypeId="urn:microsoft.com/office/officeart/2018/5/colors/Iconchunking_neutralbg_accent2_2" csCatId="accent2" phldr="1"/>
      <dgm:spPr/>
      <dgm:t>
        <a:bodyPr/>
        <a:lstStyle/>
        <a:p>
          <a:endParaRPr lang="en-US"/>
        </a:p>
      </dgm:t>
    </dgm:pt>
    <dgm:pt modelId="{E74C7533-CDF5-4217-8EDC-F44CA9CE83EE}">
      <dgm:prSet/>
      <dgm:spPr/>
      <dgm:t>
        <a:bodyPr/>
        <a:lstStyle/>
        <a:p>
          <a:r>
            <a:rPr lang="da-DK" u="sng"/>
            <a:t>Foundation</a:t>
          </a:r>
          <a:r>
            <a:rPr lang="da-DK"/>
            <a:t>: AI → ML → Deep Learning </a:t>
          </a:r>
          <a:endParaRPr lang="en-US"/>
        </a:p>
      </dgm:t>
    </dgm:pt>
    <dgm:pt modelId="{8956C0D2-2A25-4B60-A329-91D0E812CF60}" type="parTrans" cxnId="{DE84BB70-2396-4274-B818-C19925F46BAC}">
      <dgm:prSet/>
      <dgm:spPr/>
      <dgm:t>
        <a:bodyPr/>
        <a:lstStyle/>
        <a:p>
          <a:endParaRPr lang="en-US"/>
        </a:p>
      </dgm:t>
    </dgm:pt>
    <dgm:pt modelId="{82CD9AD1-E271-4BBC-87D8-ACD1B5CA039D}" type="sibTrans" cxnId="{DE84BB70-2396-4274-B818-C19925F46BAC}">
      <dgm:prSet/>
      <dgm:spPr/>
      <dgm:t>
        <a:bodyPr/>
        <a:lstStyle/>
        <a:p>
          <a:endParaRPr lang="en-US"/>
        </a:p>
      </dgm:t>
    </dgm:pt>
    <dgm:pt modelId="{ED2251E2-69C1-418E-BAAD-EC5D18BD54AC}">
      <dgm:prSet/>
      <dgm:spPr/>
      <dgm:t>
        <a:bodyPr/>
        <a:lstStyle/>
        <a:p>
          <a:r>
            <a:rPr lang="da-DK" u="sng"/>
            <a:t>Processing</a:t>
          </a:r>
          <a:r>
            <a:rPr lang="da-DK"/>
            <a:t>: Tokens + Context Window </a:t>
          </a:r>
          <a:endParaRPr lang="en-US"/>
        </a:p>
      </dgm:t>
    </dgm:pt>
    <dgm:pt modelId="{00FCDA25-4AFA-452C-812D-06641CF55343}" type="parTrans" cxnId="{E75AA7B4-016F-4D54-915C-4171612D7F08}">
      <dgm:prSet/>
      <dgm:spPr/>
      <dgm:t>
        <a:bodyPr/>
        <a:lstStyle/>
        <a:p>
          <a:endParaRPr lang="en-US"/>
        </a:p>
      </dgm:t>
    </dgm:pt>
    <dgm:pt modelId="{EB10FFAD-9D8D-43FC-AA92-FF298B7A7BF2}" type="sibTrans" cxnId="{E75AA7B4-016F-4D54-915C-4171612D7F08}">
      <dgm:prSet/>
      <dgm:spPr/>
      <dgm:t>
        <a:bodyPr/>
        <a:lstStyle/>
        <a:p>
          <a:endParaRPr lang="en-US"/>
        </a:p>
      </dgm:t>
    </dgm:pt>
    <dgm:pt modelId="{9BE0F0C1-CC8E-4C5A-A18D-D537733D3468}">
      <dgm:prSet/>
      <dgm:spPr/>
      <dgm:t>
        <a:bodyPr/>
        <a:lstStyle/>
        <a:p>
          <a:r>
            <a:rPr lang="da-DK" u="sng"/>
            <a:t>Understanding</a:t>
          </a:r>
          <a:r>
            <a:rPr lang="da-DK"/>
            <a:t>: Embeddings + Vector Database</a:t>
          </a:r>
          <a:endParaRPr lang="en-US"/>
        </a:p>
      </dgm:t>
    </dgm:pt>
    <dgm:pt modelId="{E46DC95E-9CC2-4DF7-B8D2-1CC6DDC17DAE}" type="parTrans" cxnId="{544DE57D-6E70-4314-A15F-B0AB7479EADB}">
      <dgm:prSet/>
      <dgm:spPr/>
      <dgm:t>
        <a:bodyPr/>
        <a:lstStyle/>
        <a:p>
          <a:endParaRPr lang="en-US"/>
        </a:p>
      </dgm:t>
    </dgm:pt>
    <dgm:pt modelId="{E4F14E13-C09F-4F2A-A613-FD3E610E9BD6}" type="sibTrans" cxnId="{544DE57D-6E70-4314-A15F-B0AB7479EADB}">
      <dgm:prSet/>
      <dgm:spPr/>
      <dgm:t>
        <a:bodyPr/>
        <a:lstStyle/>
        <a:p>
          <a:endParaRPr lang="en-US"/>
        </a:p>
      </dgm:t>
    </dgm:pt>
    <dgm:pt modelId="{10AC4D0A-659C-439C-8820-2F7F2B2A37CC}">
      <dgm:prSet/>
      <dgm:spPr/>
      <dgm:t>
        <a:bodyPr/>
        <a:lstStyle/>
        <a:p>
          <a:r>
            <a:rPr lang="da-DK" u="sng"/>
            <a:t>Accuracy</a:t>
          </a:r>
          <a:r>
            <a:rPr lang="da-DK"/>
            <a:t>: RAG + Hallucination Prevention </a:t>
          </a:r>
          <a:endParaRPr lang="en-US"/>
        </a:p>
      </dgm:t>
    </dgm:pt>
    <dgm:pt modelId="{F6D55D35-E723-4309-B041-07CE4D5D5175}" type="parTrans" cxnId="{E125150A-A342-4374-A261-1C50B48C6A6A}">
      <dgm:prSet/>
      <dgm:spPr/>
      <dgm:t>
        <a:bodyPr/>
        <a:lstStyle/>
        <a:p>
          <a:endParaRPr lang="en-US"/>
        </a:p>
      </dgm:t>
    </dgm:pt>
    <dgm:pt modelId="{58CC231B-2EEE-4EE5-8D1D-A22D1381338A}" type="sibTrans" cxnId="{E125150A-A342-4374-A261-1C50B48C6A6A}">
      <dgm:prSet/>
      <dgm:spPr/>
      <dgm:t>
        <a:bodyPr/>
        <a:lstStyle/>
        <a:p>
          <a:endParaRPr lang="en-US"/>
        </a:p>
      </dgm:t>
    </dgm:pt>
    <dgm:pt modelId="{79E41B2A-AE8C-47FC-999B-F3F2F9AE6521}">
      <dgm:prSet/>
      <dgm:spPr/>
      <dgm:t>
        <a:bodyPr/>
        <a:lstStyle/>
        <a:p>
          <a:r>
            <a:rPr lang="da-DK" u="sng"/>
            <a:t>Building</a:t>
          </a:r>
          <a:r>
            <a:rPr lang="da-DK"/>
            <a:t>: Prompt Engineering + LangChain + MCP</a:t>
          </a:r>
          <a:endParaRPr lang="en-US"/>
        </a:p>
      </dgm:t>
    </dgm:pt>
    <dgm:pt modelId="{0915C064-E9DC-478F-A7A7-D755363A12D1}" type="parTrans" cxnId="{078AE4C8-9ED9-429E-9AA5-5D2A1FA7EA55}">
      <dgm:prSet/>
      <dgm:spPr/>
      <dgm:t>
        <a:bodyPr/>
        <a:lstStyle/>
        <a:p>
          <a:endParaRPr lang="en-US"/>
        </a:p>
      </dgm:t>
    </dgm:pt>
    <dgm:pt modelId="{87FBB72F-0508-4FE1-B17E-197AE40E569A}" type="sibTrans" cxnId="{078AE4C8-9ED9-429E-9AA5-5D2A1FA7EA55}">
      <dgm:prSet/>
      <dgm:spPr/>
      <dgm:t>
        <a:bodyPr/>
        <a:lstStyle/>
        <a:p>
          <a:endParaRPr lang="en-US"/>
        </a:p>
      </dgm:t>
    </dgm:pt>
    <dgm:pt modelId="{BD8545C1-458C-43E1-97ED-9205391C29A4}">
      <dgm:prSet/>
      <dgm:spPr/>
      <dgm:t>
        <a:bodyPr/>
        <a:lstStyle/>
        <a:p>
          <a:r>
            <a:rPr lang="da-DK" u="sng"/>
            <a:t>Action</a:t>
          </a:r>
          <a:r>
            <a:rPr lang="da-DK"/>
            <a:t>: AI Agents</a:t>
          </a:r>
          <a:endParaRPr lang="en-US"/>
        </a:p>
      </dgm:t>
    </dgm:pt>
    <dgm:pt modelId="{D0746433-BB67-46D5-B2D9-DF0353BA7757}" type="parTrans" cxnId="{B3BB0E98-4460-4D0D-A434-EC8658DAD76C}">
      <dgm:prSet/>
      <dgm:spPr/>
      <dgm:t>
        <a:bodyPr/>
        <a:lstStyle/>
        <a:p>
          <a:endParaRPr lang="en-US"/>
        </a:p>
      </dgm:t>
    </dgm:pt>
    <dgm:pt modelId="{AE00A70E-16AB-4256-A5ED-E633DCA93839}" type="sibTrans" cxnId="{B3BB0E98-4460-4D0D-A434-EC8658DAD76C}">
      <dgm:prSet/>
      <dgm:spPr/>
      <dgm:t>
        <a:bodyPr/>
        <a:lstStyle/>
        <a:p>
          <a:endParaRPr lang="en-US"/>
        </a:p>
      </dgm:t>
    </dgm:pt>
    <dgm:pt modelId="{2B6DEC07-AE0D-488D-97D2-77DF99CBE19D}" type="pres">
      <dgm:prSet presAssocID="{C58AE17F-089E-4ADB-A439-079F53D4BAB0}" presName="root" presStyleCnt="0">
        <dgm:presLayoutVars>
          <dgm:dir/>
          <dgm:resizeHandles val="exact"/>
        </dgm:presLayoutVars>
      </dgm:prSet>
      <dgm:spPr/>
    </dgm:pt>
    <dgm:pt modelId="{DA7B082C-F5BB-4041-8847-87CDCF2F1A43}" type="pres">
      <dgm:prSet presAssocID="{C58AE17F-089E-4ADB-A439-079F53D4BAB0}" presName="container" presStyleCnt="0">
        <dgm:presLayoutVars>
          <dgm:dir/>
          <dgm:resizeHandles val="exact"/>
        </dgm:presLayoutVars>
      </dgm:prSet>
      <dgm:spPr/>
    </dgm:pt>
    <dgm:pt modelId="{F5094FC3-01AD-441E-9032-AFCAE8BDEA0E}" type="pres">
      <dgm:prSet presAssocID="{E74C7533-CDF5-4217-8EDC-F44CA9CE83EE}" presName="compNode" presStyleCnt="0"/>
      <dgm:spPr/>
    </dgm:pt>
    <dgm:pt modelId="{FF607541-E8F3-4041-8AE7-6A1CA841D50E}" type="pres">
      <dgm:prSet presAssocID="{E74C7533-CDF5-4217-8EDC-F44CA9CE83EE}" presName="iconBgRect" presStyleLbl="bgShp" presStyleIdx="0" presStyleCnt="6"/>
      <dgm:spPr/>
    </dgm:pt>
    <dgm:pt modelId="{FF9D8D9B-648F-4938-8F45-8723EB5D1210}" type="pres">
      <dgm:prSet presAssocID="{E74C7533-CDF5-4217-8EDC-F44CA9CE83EE}"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Head with Gears"/>
        </a:ext>
      </dgm:extLst>
    </dgm:pt>
    <dgm:pt modelId="{E784EEB8-55BD-4CB6-97FF-C0BB143D1856}" type="pres">
      <dgm:prSet presAssocID="{E74C7533-CDF5-4217-8EDC-F44CA9CE83EE}" presName="spaceRect" presStyleCnt="0"/>
      <dgm:spPr/>
    </dgm:pt>
    <dgm:pt modelId="{A9F07806-D902-4A34-B0BD-83ADE8DB7CB6}" type="pres">
      <dgm:prSet presAssocID="{E74C7533-CDF5-4217-8EDC-F44CA9CE83EE}" presName="textRect" presStyleLbl="revTx" presStyleIdx="0" presStyleCnt="6">
        <dgm:presLayoutVars>
          <dgm:chMax val="1"/>
          <dgm:chPref val="1"/>
        </dgm:presLayoutVars>
      </dgm:prSet>
      <dgm:spPr/>
    </dgm:pt>
    <dgm:pt modelId="{F26DB09E-4E3A-4A21-B09F-BCAEA6139A84}" type="pres">
      <dgm:prSet presAssocID="{82CD9AD1-E271-4BBC-87D8-ACD1B5CA039D}" presName="sibTrans" presStyleLbl="sibTrans2D1" presStyleIdx="0" presStyleCnt="0"/>
      <dgm:spPr/>
    </dgm:pt>
    <dgm:pt modelId="{22202155-3CA7-42AF-94CA-4B4D5BF0CE45}" type="pres">
      <dgm:prSet presAssocID="{ED2251E2-69C1-418E-BAAD-EC5D18BD54AC}" presName="compNode" presStyleCnt="0"/>
      <dgm:spPr/>
    </dgm:pt>
    <dgm:pt modelId="{BA972C87-0547-4EA1-95F2-AEE182A84914}" type="pres">
      <dgm:prSet presAssocID="{ED2251E2-69C1-418E-BAAD-EC5D18BD54AC}" presName="iconBgRect" presStyleLbl="bgShp" presStyleIdx="1" presStyleCnt="6"/>
      <dgm:spPr/>
    </dgm:pt>
    <dgm:pt modelId="{B831AE89-816E-4686-8F01-B94FD9B3AB1A}" type="pres">
      <dgm:prSet presAssocID="{ED2251E2-69C1-418E-BAAD-EC5D18BD54AC}"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ønter"/>
        </a:ext>
      </dgm:extLst>
    </dgm:pt>
    <dgm:pt modelId="{221D6751-9BE4-4DD1-8F38-844DCF4F208D}" type="pres">
      <dgm:prSet presAssocID="{ED2251E2-69C1-418E-BAAD-EC5D18BD54AC}" presName="spaceRect" presStyleCnt="0"/>
      <dgm:spPr/>
    </dgm:pt>
    <dgm:pt modelId="{07415791-50E1-4FB3-9EB8-F05D9BFC21F7}" type="pres">
      <dgm:prSet presAssocID="{ED2251E2-69C1-418E-BAAD-EC5D18BD54AC}" presName="textRect" presStyleLbl="revTx" presStyleIdx="1" presStyleCnt="6">
        <dgm:presLayoutVars>
          <dgm:chMax val="1"/>
          <dgm:chPref val="1"/>
        </dgm:presLayoutVars>
      </dgm:prSet>
      <dgm:spPr/>
    </dgm:pt>
    <dgm:pt modelId="{1F257D05-F98B-4372-AAA0-7A79123819AF}" type="pres">
      <dgm:prSet presAssocID="{EB10FFAD-9D8D-43FC-AA92-FF298B7A7BF2}" presName="sibTrans" presStyleLbl="sibTrans2D1" presStyleIdx="0" presStyleCnt="0"/>
      <dgm:spPr/>
    </dgm:pt>
    <dgm:pt modelId="{177AA583-FA7B-410A-BD75-3601D091A20C}" type="pres">
      <dgm:prSet presAssocID="{9BE0F0C1-CC8E-4C5A-A18D-D537733D3468}" presName="compNode" presStyleCnt="0"/>
      <dgm:spPr/>
    </dgm:pt>
    <dgm:pt modelId="{52B86425-9ABC-49F4-AB9D-F608F4F11995}" type="pres">
      <dgm:prSet presAssocID="{9BE0F0C1-CC8E-4C5A-A18D-D537733D3468}" presName="iconBgRect" presStyleLbl="bgShp" presStyleIdx="2" presStyleCnt="6"/>
      <dgm:spPr/>
    </dgm:pt>
    <dgm:pt modelId="{4E232F27-EE96-4B66-82FF-93435C83FFAF}" type="pres">
      <dgm:prSet presAssocID="{9BE0F0C1-CC8E-4C5A-A18D-D537733D3468}"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tabase"/>
        </a:ext>
      </dgm:extLst>
    </dgm:pt>
    <dgm:pt modelId="{6EC7E8C7-1474-4564-B2B2-D3723A2294F2}" type="pres">
      <dgm:prSet presAssocID="{9BE0F0C1-CC8E-4C5A-A18D-D537733D3468}" presName="spaceRect" presStyleCnt="0"/>
      <dgm:spPr/>
    </dgm:pt>
    <dgm:pt modelId="{C6D702B6-7AAB-46F3-B0B4-C383314A67E9}" type="pres">
      <dgm:prSet presAssocID="{9BE0F0C1-CC8E-4C5A-A18D-D537733D3468}" presName="textRect" presStyleLbl="revTx" presStyleIdx="2" presStyleCnt="6">
        <dgm:presLayoutVars>
          <dgm:chMax val="1"/>
          <dgm:chPref val="1"/>
        </dgm:presLayoutVars>
      </dgm:prSet>
      <dgm:spPr/>
    </dgm:pt>
    <dgm:pt modelId="{C859EBAB-96EC-47C2-8EDF-DABE54E059A0}" type="pres">
      <dgm:prSet presAssocID="{E4F14E13-C09F-4F2A-A613-FD3E610E9BD6}" presName="sibTrans" presStyleLbl="sibTrans2D1" presStyleIdx="0" presStyleCnt="0"/>
      <dgm:spPr/>
    </dgm:pt>
    <dgm:pt modelId="{116C3582-13BE-45B0-8457-7194E5191CD0}" type="pres">
      <dgm:prSet presAssocID="{10AC4D0A-659C-439C-8820-2F7F2B2A37CC}" presName="compNode" presStyleCnt="0"/>
      <dgm:spPr/>
    </dgm:pt>
    <dgm:pt modelId="{2CF66103-7003-44BA-A926-E453C4E89046}" type="pres">
      <dgm:prSet presAssocID="{10AC4D0A-659C-439C-8820-2F7F2B2A37CC}" presName="iconBgRect" presStyleLbl="bgShp" presStyleIdx="3" presStyleCnt="6"/>
      <dgm:spPr/>
    </dgm:pt>
    <dgm:pt modelId="{EC181E13-1560-4247-8CA9-7A48B29BF112}" type="pres">
      <dgm:prSet presAssocID="{10AC4D0A-659C-439C-8820-2F7F2B2A37CC}"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5BC29635-A5C4-40E0-B63B-489090DC56E9}" type="pres">
      <dgm:prSet presAssocID="{10AC4D0A-659C-439C-8820-2F7F2B2A37CC}" presName="spaceRect" presStyleCnt="0"/>
      <dgm:spPr/>
    </dgm:pt>
    <dgm:pt modelId="{62F43F70-7278-46FE-9501-EBADD3A0F281}" type="pres">
      <dgm:prSet presAssocID="{10AC4D0A-659C-439C-8820-2F7F2B2A37CC}" presName="textRect" presStyleLbl="revTx" presStyleIdx="3" presStyleCnt="6">
        <dgm:presLayoutVars>
          <dgm:chMax val="1"/>
          <dgm:chPref val="1"/>
        </dgm:presLayoutVars>
      </dgm:prSet>
      <dgm:spPr/>
    </dgm:pt>
    <dgm:pt modelId="{B45BE428-84D7-4606-94F2-20C5C2CA91CC}" type="pres">
      <dgm:prSet presAssocID="{58CC231B-2EEE-4EE5-8D1D-A22D1381338A}" presName="sibTrans" presStyleLbl="sibTrans2D1" presStyleIdx="0" presStyleCnt="0"/>
      <dgm:spPr/>
    </dgm:pt>
    <dgm:pt modelId="{AED8DE0C-9C60-43D8-9D6D-976260CEDCCD}" type="pres">
      <dgm:prSet presAssocID="{79E41B2A-AE8C-47FC-999B-F3F2F9AE6521}" presName="compNode" presStyleCnt="0"/>
      <dgm:spPr/>
    </dgm:pt>
    <dgm:pt modelId="{350DE9F9-C7BA-4E19-8698-1D1E8CE93B58}" type="pres">
      <dgm:prSet presAssocID="{79E41B2A-AE8C-47FC-999B-F3F2F9AE6521}" presName="iconBgRect" presStyleLbl="bgShp" presStyleIdx="4" presStyleCnt="6"/>
      <dgm:spPr/>
    </dgm:pt>
    <dgm:pt modelId="{539A995B-E655-46BA-8710-6096DC4E16C3}" type="pres">
      <dgm:prSet presAssocID="{79E41B2A-AE8C-47FC-999B-F3F2F9AE6521}"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Videnskabsmand"/>
        </a:ext>
      </dgm:extLst>
    </dgm:pt>
    <dgm:pt modelId="{5A85319C-660B-4369-A9FA-954E689AB736}" type="pres">
      <dgm:prSet presAssocID="{79E41B2A-AE8C-47FC-999B-F3F2F9AE6521}" presName="spaceRect" presStyleCnt="0"/>
      <dgm:spPr/>
    </dgm:pt>
    <dgm:pt modelId="{47EF3B84-4F85-49A6-B38A-626F891577DF}" type="pres">
      <dgm:prSet presAssocID="{79E41B2A-AE8C-47FC-999B-F3F2F9AE6521}" presName="textRect" presStyleLbl="revTx" presStyleIdx="4" presStyleCnt="6">
        <dgm:presLayoutVars>
          <dgm:chMax val="1"/>
          <dgm:chPref val="1"/>
        </dgm:presLayoutVars>
      </dgm:prSet>
      <dgm:spPr/>
    </dgm:pt>
    <dgm:pt modelId="{DF16012A-BF5A-4BEE-ABDB-336926717F27}" type="pres">
      <dgm:prSet presAssocID="{87FBB72F-0508-4FE1-B17E-197AE40E569A}" presName="sibTrans" presStyleLbl="sibTrans2D1" presStyleIdx="0" presStyleCnt="0"/>
      <dgm:spPr/>
    </dgm:pt>
    <dgm:pt modelId="{72CA20A7-C261-4593-A398-2A50520891C6}" type="pres">
      <dgm:prSet presAssocID="{BD8545C1-458C-43E1-97ED-9205391C29A4}" presName="compNode" presStyleCnt="0"/>
      <dgm:spPr/>
    </dgm:pt>
    <dgm:pt modelId="{93AABBC1-8144-48A8-8740-91937AA2858F}" type="pres">
      <dgm:prSet presAssocID="{BD8545C1-458C-43E1-97ED-9205391C29A4}" presName="iconBgRect" presStyleLbl="bgShp" presStyleIdx="5" presStyleCnt="6"/>
      <dgm:spPr/>
    </dgm:pt>
    <dgm:pt modelId="{CE7B2BCF-E06D-4365-B473-B0134EF8469E}" type="pres">
      <dgm:prSet presAssocID="{BD8545C1-458C-43E1-97ED-9205391C29A4}"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uger"/>
        </a:ext>
      </dgm:extLst>
    </dgm:pt>
    <dgm:pt modelId="{1B9BE4B5-834D-4924-9A02-2AA7B84BC13F}" type="pres">
      <dgm:prSet presAssocID="{BD8545C1-458C-43E1-97ED-9205391C29A4}" presName="spaceRect" presStyleCnt="0"/>
      <dgm:spPr/>
    </dgm:pt>
    <dgm:pt modelId="{A7C55B76-577F-45E4-B557-B30F30E8503B}" type="pres">
      <dgm:prSet presAssocID="{BD8545C1-458C-43E1-97ED-9205391C29A4}" presName="textRect" presStyleLbl="revTx" presStyleIdx="5" presStyleCnt="6">
        <dgm:presLayoutVars>
          <dgm:chMax val="1"/>
          <dgm:chPref val="1"/>
        </dgm:presLayoutVars>
      </dgm:prSet>
      <dgm:spPr/>
    </dgm:pt>
  </dgm:ptLst>
  <dgm:cxnLst>
    <dgm:cxn modelId="{A9376805-A8C7-48CE-A196-3712402A5F39}" type="presOf" srcId="{79E41B2A-AE8C-47FC-999B-F3F2F9AE6521}" destId="{47EF3B84-4F85-49A6-B38A-626F891577DF}" srcOrd="0" destOrd="0" presId="urn:microsoft.com/office/officeart/2018/2/layout/IconCircleList"/>
    <dgm:cxn modelId="{E125150A-A342-4374-A261-1C50B48C6A6A}" srcId="{C58AE17F-089E-4ADB-A439-079F53D4BAB0}" destId="{10AC4D0A-659C-439C-8820-2F7F2B2A37CC}" srcOrd="3" destOrd="0" parTransId="{F6D55D35-E723-4309-B041-07CE4D5D5175}" sibTransId="{58CC231B-2EEE-4EE5-8D1D-A22D1381338A}"/>
    <dgm:cxn modelId="{40729B34-BFF0-4326-926B-8AA41F48D1B3}" type="presOf" srcId="{10AC4D0A-659C-439C-8820-2F7F2B2A37CC}" destId="{62F43F70-7278-46FE-9501-EBADD3A0F281}" srcOrd="0" destOrd="0" presId="urn:microsoft.com/office/officeart/2018/2/layout/IconCircleList"/>
    <dgm:cxn modelId="{877E223D-165F-46D0-B02E-0EEFD23C521F}" type="presOf" srcId="{82CD9AD1-E271-4BBC-87D8-ACD1B5CA039D}" destId="{F26DB09E-4E3A-4A21-B09F-BCAEA6139A84}" srcOrd="0" destOrd="0" presId="urn:microsoft.com/office/officeart/2018/2/layout/IconCircleList"/>
    <dgm:cxn modelId="{AFCDEC3E-2DD5-498A-8D12-EBB669C916FF}" type="presOf" srcId="{87FBB72F-0508-4FE1-B17E-197AE40E569A}" destId="{DF16012A-BF5A-4BEE-ABDB-336926717F27}" srcOrd="0" destOrd="0" presId="urn:microsoft.com/office/officeart/2018/2/layout/IconCircleList"/>
    <dgm:cxn modelId="{244FD65D-F31D-4E38-BC8D-B1EC492EE3DC}" type="presOf" srcId="{E4F14E13-C09F-4F2A-A613-FD3E610E9BD6}" destId="{C859EBAB-96EC-47C2-8EDF-DABE54E059A0}" srcOrd="0" destOrd="0" presId="urn:microsoft.com/office/officeart/2018/2/layout/IconCircleList"/>
    <dgm:cxn modelId="{25431162-ED89-4675-A52C-67C9B862F145}" type="presOf" srcId="{9BE0F0C1-CC8E-4C5A-A18D-D537733D3468}" destId="{C6D702B6-7AAB-46F3-B0B4-C383314A67E9}" srcOrd="0" destOrd="0" presId="urn:microsoft.com/office/officeart/2018/2/layout/IconCircleList"/>
    <dgm:cxn modelId="{9B83C54C-91E4-46A2-86AE-14501D798BAF}" type="presOf" srcId="{58CC231B-2EEE-4EE5-8D1D-A22D1381338A}" destId="{B45BE428-84D7-4606-94F2-20C5C2CA91CC}" srcOrd="0" destOrd="0" presId="urn:microsoft.com/office/officeart/2018/2/layout/IconCircleList"/>
    <dgm:cxn modelId="{DE84BB70-2396-4274-B818-C19925F46BAC}" srcId="{C58AE17F-089E-4ADB-A439-079F53D4BAB0}" destId="{E74C7533-CDF5-4217-8EDC-F44CA9CE83EE}" srcOrd="0" destOrd="0" parTransId="{8956C0D2-2A25-4B60-A329-91D0E812CF60}" sibTransId="{82CD9AD1-E271-4BBC-87D8-ACD1B5CA039D}"/>
    <dgm:cxn modelId="{2657307B-FCFF-4B97-8235-2BA8BECD400E}" type="presOf" srcId="{ED2251E2-69C1-418E-BAAD-EC5D18BD54AC}" destId="{07415791-50E1-4FB3-9EB8-F05D9BFC21F7}" srcOrd="0" destOrd="0" presId="urn:microsoft.com/office/officeart/2018/2/layout/IconCircleList"/>
    <dgm:cxn modelId="{544DE57D-6E70-4314-A15F-B0AB7479EADB}" srcId="{C58AE17F-089E-4ADB-A439-079F53D4BAB0}" destId="{9BE0F0C1-CC8E-4C5A-A18D-D537733D3468}" srcOrd="2" destOrd="0" parTransId="{E46DC95E-9CC2-4DF7-B8D2-1CC6DDC17DAE}" sibTransId="{E4F14E13-C09F-4F2A-A613-FD3E610E9BD6}"/>
    <dgm:cxn modelId="{B3BB0E98-4460-4D0D-A434-EC8658DAD76C}" srcId="{C58AE17F-089E-4ADB-A439-079F53D4BAB0}" destId="{BD8545C1-458C-43E1-97ED-9205391C29A4}" srcOrd="5" destOrd="0" parTransId="{D0746433-BB67-46D5-B2D9-DF0353BA7757}" sibTransId="{AE00A70E-16AB-4256-A5ED-E633DCA93839}"/>
    <dgm:cxn modelId="{7A25F2A5-2EF3-4A74-AE7D-4E8FA910599C}" type="presOf" srcId="{BD8545C1-458C-43E1-97ED-9205391C29A4}" destId="{A7C55B76-577F-45E4-B557-B30F30E8503B}" srcOrd="0" destOrd="0" presId="urn:microsoft.com/office/officeart/2018/2/layout/IconCircleList"/>
    <dgm:cxn modelId="{6AF1C4A8-DDFD-420F-82BE-AC4598DF1C0F}" type="presOf" srcId="{C58AE17F-089E-4ADB-A439-079F53D4BAB0}" destId="{2B6DEC07-AE0D-488D-97D2-77DF99CBE19D}" srcOrd="0" destOrd="0" presId="urn:microsoft.com/office/officeart/2018/2/layout/IconCircleList"/>
    <dgm:cxn modelId="{FB14B2B2-F754-43F1-9985-8B674A2FCCE1}" type="presOf" srcId="{E74C7533-CDF5-4217-8EDC-F44CA9CE83EE}" destId="{A9F07806-D902-4A34-B0BD-83ADE8DB7CB6}" srcOrd="0" destOrd="0" presId="urn:microsoft.com/office/officeart/2018/2/layout/IconCircleList"/>
    <dgm:cxn modelId="{E75AA7B4-016F-4D54-915C-4171612D7F08}" srcId="{C58AE17F-089E-4ADB-A439-079F53D4BAB0}" destId="{ED2251E2-69C1-418E-BAAD-EC5D18BD54AC}" srcOrd="1" destOrd="0" parTransId="{00FCDA25-4AFA-452C-812D-06641CF55343}" sibTransId="{EB10FFAD-9D8D-43FC-AA92-FF298B7A7BF2}"/>
    <dgm:cxn modelId="{2AC5CABB-1513-4139-A92D-99B08DD24764}" type="presOf" srcId="{EB10FFAD-9D8D-43FC-AA92-FF298B7A7BF2}" destId="{1F257D05-F98B-4372-AAA0-7A79123819AF}" srcOrd="0" destOrd="0" presId="urn:microsoft.com/office/officeart/2018/2/layout/IconCircleList"/>
    <dgm:cxn modelId="{078AE4C8-9ED9-429E-9AA5-5D2A1FA7EA55}" srcId="{C58AE17F-089E-4ADB-A439-079F53D4BAB0}" destId="{79E41B2A-AE8C-47FC-999B-F3F2F9AE6521}" srcOrd="4" destOrd="0" parTransId="{0915C064-E9DC-478F-A7A7-D755363A12D1}" sibTransId="{87FBB72F-0508-4FE1-B17E-197AE40E569A}"/>
    <dgm:cxn modelId="{056C4DC7-1C91-41C9-BEC1-7A80BCE162A3}" type="presParOf" srcId="{2B6DEC07-AE0D-488D-97D2-77DF99CBE19D}" destId="{DA7B082C-F5BB-4041-8847-87CDCF2F1A43}" srcOrd="0" destOrd="0" presId="urn:microsoft.com/office/officeart/2018/2/layout/IconCircleList"/>
    <dgm:cxn modelId="{C48E7AA4-2E32-48CF-BA4B-E56F162C5D97}" type="presParOf" srcId="{DA7B082C-F5BB-4041-8847-87CDCF2F1A43}" destId="{F5094FC3-01AD-441E-9032-AFCAE8BDEA0E}" srcOrd="0" destOrd="0" presId="urn:microsoft.com/office/officeart/2018/2/layout/IconCircleList"/>
    <dgm:cxn modelId="{81BA2E89-E9C3-41F7-9698-65AA33B15D07}" type="presParOf" srcId="{F5094FC3-01AD-441E-9032-AFCAE8BDEA0E}" destId="{FF607541-E8F3-4041-8AE7-6A1CA841D50E}" srcOrd="0" destOrd="0" presId="urn:microsoft.com/office/officeart/2018/2/layout/IconCircleList"/>
    <dgm:cxn modelId="{318E5605-D0BB-4FB5-88D4-9CDD58E06A02}" type="presParOf" srcId="{F5094FC3-01AD-441E-9032-AFCAE8BDEA0E}" destId="{FF9D8D9B-648F-4938-8F45-8723EB5D1210}" srcOrd="1" destOrd="0" presId="urn:microsoft.com/office/officeart/2018/2/layout/IconCircleList"/>
    <dgm:cxn modelId="{6829FC2C-8731-41FB-BBAB-0978F9E4E224}" type="presParOf" srcId="{F5094FC3-01AD-441E-9032-AFCAE8BDEA0E}" destId="{E784EEB8-55BD-4CB6-97FF-C0BB143D1856}" srcOrd="2" destOrd="0" presId="urn:microsoft.com/office/officeart/2018/2/layout/IconCircleList"/>
    <dgm:cxn modelId="{C38E07F8-19D5-49FF-8645-4FE2BD340280}" type="presParOf" srcId="{F5094FC3-01AD-441E-9032-AFCAE8BDEA0E}" destId="{A9F07806-D902-4A34-B0BD-83ADE8DB7CB6}" srcOrd="3" destOrd="0" presId="urn:microsoft.com/office/officeart/2018/2/layout/IconCircleList"/>
    <dgm:cxn modelId="{E326F202-1FF1-4BEC-92AE-7A712ADFC830}" type="presParOf" srcId="{DA7B082C-F5BB-4041-8847-87CDCF2F1A43}" destId="{F26DB09E-4E3A-4A21-B09F-BCAEA6139A84}" srcOrd="1" destOrd="0" presId="urn:microsoft.com/office/officeart/2018/2/layout/IconCircleList"/>
    <dgm:cxn modelId="{B7C4D4DC-86EA-45AD-A6A3-2AA937436046}" type="presParOf" srcId="{DA7B082C-F5BB-4041-8847-87CDCF2F1A43}" destId="{22202155-3CA7-42AF-94CA-4B4D5BF0CE45}" srcOrd="2" destOrd="0" presId="urn:microsoft.com/office/officeart/2018/2/layout/IconCircleList"/>
    <dgm:cxn modelId="{17D44457-B6E5-4F43-9890-EF5C95D97E8C}" type="presParOf" srcId="{22202155-3CA7-42AF-94CA-4B4D5BF0CE45}" destId="{BA972C87-0547-4EA1-95F2-AEE182A84914}" srcOrd="0" destOrd="0" presId="urn:microsoft.com/office/officeart/2018/2/layout/IconCircleList"/>
    <dgm:cxn modelId="{A8F05CFE-D743-427F-AF15-D229D5011011}" type="presParOf" srcId="{22202155-3CA7-42AF-94CA-4B4D5BF0CE45}" destId="{B831AE89-816E-4686-8F01-B94FD9B3AB1A}" srcOrd="1" destOrd="0" presId="urn:microsoft.com/office/officeart/2018/2/layout/IconCircleList"/>
    <dgm:cxn modelId="{CED621BB-D0D6-4E70-BFEA-5520983027DC}" type="presParOf" srcId="{22202155-3CA7-42AF-94CA-4B4D5BF0CE45}" destId="{221D6751-9BE4-4DD1-8F38-844DCF4F208D}" srcOrd="2" destOrd="0" presId="urn:microsoft.com/office/officeart/2018/2/layout/IconCircleList"/>
    <dgm:cxn modelId="{68890A4E-6776-4A2D-BE21-702204082742}" type="presParOf" srcId="{22202155-3CA7-42AF-94CA-4B4D5BF0CE45}" destId="{07415791-50E1-4FB3-9EB8-F05D9BFC21F7}" srcOrd="3" destOrd="0" presId="urn:microsoft.com/office/officeart/2018/2/layout/IconCircleList"/>
    <dgm:cxn modelId="{82974AC1-CCDE-4A4F-98D1-1384023C41A7}" type="presParOf" srcId="{DA7B082C-F5BB-4041-8847-87CDCF2F1A43}" destId="{1F257D05-F98B-4372-AAA0-7A79123819AF}" srcOrd="3" destOrd="0" presId="urn:microsoft.com/office/officeart/2018/2/layout/IconCircleList"/>
    <dgm:cxn modelId="{9AFDBABB-F76A-4088-BE6E-2E8934263AAF}" type="presParOf" srcId="{DA7B082C-F5BB-4041-8847-87CDCF2F1A43}" destId="{177AA583-FA7B-410A-BD75-3601D091A20C}" srcOrd="4" destOrd="0" presId="urn:microsoft.com/office/officeart/2018/2/layout/IconCircleList"/>
    <dgm:cxn modelId="{6647EBA6-349E-42F0-BA1B-045C5BBC9F0E}" type="presParOf" srcId="{177AA583-FA7B-410A-BD75-3601D091A20C}" destId="{52B86425-9ABC-49F4-AB9D-F608F4F11995}" srcOrd="0" destOrd="0" presId="urn:microsoft.com/office/officeart/2018/2/layout/IconCircleList"/>
    <dgm:cxn modelId="{23D01441-FAEB-4BE0-A256-44B8F83B6F36}" type="presParOf" srcId="{177AA583-FA7B-410A-BD75-3601D091A20C}" destId="{4E232F27-EE96-4B66-82FF-93435C83FFAF}" srcOrd="1" destOrd="0" presId="urn:microsoft.com/office/officeart/2018/2/layout/IconCircleList"/>
    <dgm:cxn modelId="{98390B3B-E70A-49C0-81A3-0E3193DDB847}" type="presParOf" srcId="{177AA583-FA7B-410A-BD75-3601D091A20C}" destId="{6EC7E8C7-1474-4564-B2B2-D3723A2294F2}" srcOrd="2" destOrd="0" presId="urn:microsoft.com/office/officeart/2018/2/layout/IconCircleList"/>
    <dgm:cxn modelId="{EADFFF9B-BD74-45D5-BF80-F1064AC06584}" type="presParOf" srcId="{177AA583-FA7B-410A-BD75-3601D091A20C}" destId="{C6D702B6-7AAB-46F3-B0B4-C383314A67E9}" srcOrd="3" destOrd="0" presId="urn:microsoft.com/office/officeart/2018/2/layout/IconCircleList"/>
    <dgm:cxn modelId="{968025D2-B85F-4AEF-8C11-01B7BEF983EB}" type="presParOf" srcId="{DA7B082C-F5BB-4041-8847-87CDCF2F1A43}" destId="{C859EBAB-96EC-47C2-8EDF-DABE54E059A0}" srcOrd="5" destOrd="0" presId="urn:microsoft.com/office/officeart/2018/2/layout/IconCircleList"/>
    <dgm:cxn modelId="{AE0AE0AC-7156-41E0-8BF1-02A6FA617568}" type="presParOf" srcId="{DA7B082C-F5BB-4041-8847-87CDCF2F1A43}" destId="{116C3582-13BE-45B0-8457-7194E5191CD0}" srcOrd="6" destOrd="0" presId="urn:microsoft.com/office/officeart/2018/2/layout/IconCircleList"/>
    <dgm:cxn modelId="{73D2CD1D-B508-49D7-A3B1-F7E25C2D24F7}" type="presParOf" srcId="{116C3582-13BE-45B0-8457-7194E5191CD0}" destId="{2CF66103-7003-44BA-A926-E453C4E89046}" srcOrd="0" destOrd="0" presId="urn:microsoft.com/office/officeart/2018/2/layout/IconCircleList"/>
    <dgm:cxn modelId="{1F79A943-83CB-42A1-B022-C833B84DB63E}" type="presParOf" srcId="{116C3582-13BE-45B0-8457-7194E5191CD0}" destId="{EC181E13-1560-4247-8CA9-7A48B29BF112}" srcOrd="1" destOrd="0" presId="urn:microsoft.com/office/officeart/2018/2/layout/IconCircleList"/>
    <dgm:cxn modelId="{A941EF89-32C2-4E54-A237-B9B1C8745A07}" type="presParOf" srcId="{116C3582-13BE-45B0-8457-7194E5191CD0}" destId="{5BC29635-A5C4-40E0-B63B-489090DC56E9}" srcOrd="2" destOrd="0" presId="urn:microsoft.com/office/officeart/2018/2/layout/IconCircleList"/>
    <dgm:cxn modelId="{E77D9580-183E-4647-A4CE-FA41BC4E0872}" type="presParOf" srcId="{116C3582-13BE-45B0-8457-7194E5191CD0}" destId="{62F43F70-7278-46FE-9501-EBADD3A0F281}" srcOrd="3" destOrd="0" presId="urn:microsoft.com/office/officeart/2018/2/layout/IconCircleList"/>
    <dgm:cxn modelId="{A375B14B-CB7E-4873-8B34-E5F19398C618}" type="presParOf" srcId="{DA7B082C-F5BB-4041-8847-87CDCF2F1A43}" destId="{B45BE428-84D7-4606-94F2-20C5C2CA91CC}" srcOrd="7" destOrd="0" presId="urn:microsoft.com/office/officeart/2018/2/layout/IconCircleList"/>
    <dgm:cxn modelId="{7FA4CF05-C665-4704-A221-7BD7912B6F1A}" type="presParOf" srcId="{DA7B082C-F5BB-4041-8847-87CDCF2F1A43}" destId="{AED8DE0C-9C60-43D8-9D6D-976260CEDCCD}" srcOrd="8" destOrd="0" presId="urn:microsoft.com/office/officeart/2018/2/layout/IconCircleList"/>
    <dgm:cxn modelId="{98B9B519-3AAB-4B4D-9056-C028873B65A8}" type="presParOf" srcId="{AED8DE0C-9C60-43D8-9D6D-976260CEDCCD}" destId="{350DE9F9-C7BA-4E19-8698-1D1E8CE93B58}" srcOrd="0" destOrd="0" presId="urn:microsoft.com/office/officeart/2018/2/layout/IconCircleList"/>
    <dgm:cxn modelId="{715A88D3-F264-431B-852B-6D9CB77E63C4}" type="presParOf" srcId="{AED8DE0C-9C60-43D8-9D6D-976260CEDCCD}" destId="{539A995B-E655-46BA-8710-6096DC4E16C3}" srcOrd="1" destOrd="0" presId="urn:microsoft.com/office/officeart/2018/2/layout/IconCircleList"/>
    <dgm:cxn modelId="{6B9EA30F-B05B-428C-937D-9FBE010D6A76}" type="presParOf" srcId="{AED8DE0C-9C60-43D8-9D6D-976260CEDCCD}" destId="{5A85319C-660B-4369-A9FA-954E689AB736}" srcOrd="2" destOrd="0" presId="urn:microsoft.com/office/officeart/2018/2/layout/IconCircleList"/>
    <dgm:cxn modelId="{BFE45BBA-ECD7-4D08-885B-94D42E552B7E}" type="presParOf" srcId="{AED8DE0C-9C60-43D8-9D6D-976260CEDCCD}" destId="{47EF3B84-4F85-49A6-B38A-626F891577DF}" srcOrd="3" destOrd="0" presId="urn:microsoft.com/office/officeart/2018/2/layout/IconCircleList"/>
    <dgm:cxn modelId="{0661F43F-8EF8-419E-A583-27A3D0AC04D4}" type="presParOf" srcId="{DA7B082C-F5BB-4041-8847-87CDCF2F1A43}" destId="{DF16012A-BF5A-4BEE-ABDB-336926717F27}" srcOrd="9" destOrd="0" presId="urn:microsoft.com/office/officeart/2018/2/layout/IconCircleList"/>
    <dgm:cxn modelId="{C07E4082-ABC8-4926-8794-04C85210762E}" type="presParOf" srcId="{DA7B082C-F5BB-4041-8847-87CDCF2F1A43}" destId="{72CA20A7-C261-4593-A398-2A50520891C6}" srcOrd="10" destOrd="0" presId="urn:microsoft.com/office/officeart/2018/2/layout/IconCircleList"/>
    <dgm:cxn modelId="{4E221B1F-A48A-4534-A208-6D47CC53A182}" type="presParOf" srcId="{72CA20A7-C261-4593-A398-2A50520891C6}" destId="{93AABBC1-8144-48A8-8740-91937AA2858F}" srcOrd="0" destOrd="0" presId="urn:microsoft.com/office/officeart/2018/2/layout/IconCircleList"/>
    <dgm:cxn modelId="{2E9149C8-39F6-4B64-B4BC-B3BD7787D270}" type="presParOf" srcId="{72CA20A7-C261-4593-A398-2A50520891C6}" destId="{CE7B2BCF-E06D-4365-B473-B0134EF8469E}" srcOrd="1" destOrd="0" presId="urn:microsoft.com/office/officeart/2018/2/layout/IconCircleList"/>
    <dgm:cxn modelId="{145839C0-FFE0-495F-8B79-2C6F3BD20976}" type="presParOf" srcId="{72CA20A7-C261-4593-A398-2A50520891C6}" destId="{1B9BE4B5-834D-4924-9A02-2AA7B84BC13F}" srcOrd="2" destOrd="0" presId="urn:microsoft.com/office/officeart/2018/2/layout/IconCircleList"/>
    <dgm:cxn modelId="{3239FE42-7587-403E-9EC7-9DD3118AFB48}" type="presParOf" srcId="{72CA20A7-C261-4593-A398-2A50520891C6}" destId="{A7C55B76-577F-45E4-B557-B30F30E8503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221D61-15EA-4936-88B5-83A0F60EB8D8}">
      <dsp:nvSpPr>
        <dsp:cNvPr id="0" name=""/>
        <dsp:cNvSpPr/>
      </dsp:nvSpPr>
      <dsp:spPr>
        <a:xfrm>
          <a:off x="7056" y="277476"/>
          <a:ext cx="1067554" cy="106755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65AE33-DCC7-4D10-9BD3-F3E8606E1689}">
      <dsp:nvSpPr>
        <dsp:cNvPr id="0" name=""/>
        <dsp:cNvSpPr/>
      </dsp:nvSpPr>
      <dsp:spPr>
        <a:xfrm>
          <a:off x="7056" y="1507540"/>
          <a:ext cx="3050156" cy="457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33450">
            <a:lnSpc>
              <a:spcPct val="90000"/>
            </a:lnSpc>
            <a:spcBef>
              <a:spcPct val="0"/>
            </a:spcBef>
            <a:spcAft>
              <a:spcPct val="35000"/>
            </a:spcAft>
            <a:buNone/>
            <a:defRPr b="1"/>
          </a:pPr>
          <a:r>
            <a:rPr lang="en-US" sz="2100" b="1" kern="1200"/>
            <a:t>Artificial Intelligence (AI)</a:t>
          </a:r>
          <a:endParaRPr lang="en-US" sz="2100" kern="1200"/>
        </a:p>
      </dsp:txBody>
      <dsp:txXfrm>
        <a:off x="7056" y="1507540"/>
        <a:ext cx="3050156" cy="457523"/>
      </dsp:txXfrm>
    </dsp:sp>
    <dsp:sp modelId="{728933AA-C8BB-4246-BFCD-373E0EADACDC}">
      <dsp:nvSpPr>
        <dsp:cNvPr id="0" name=""/>
        <dsp:cNvSpPr/>
      </dsp:nvSpPr>
      <dsp:spPr>
        <a:xfrm>
          <a:off x="7056" y="2040650"/>
          <a:ext cx="3050156" cy="2016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n-US" sz="1600" kern="1200"/>
            <a:t>The broadest term - any computer system performing tasks that normally need human intelligence. This includes everything from your email spam filter to self-driving cars. Think of it as the entire umbrella category.</a:t>
          </a:r>
        </a:p>
      </dsp:txBody>
      <dsp:txXfrm>
        <a:off x="7056" y="2040650"/>
        <a:ext cx="3050156" cy="2016129"/>
      </dsp:txXfrm>
    </dsp:sp>
    <dsp:sp modelId="{FDE91A42-6AD8-40F7-ACE0-EA694E13EB78}">
      <dsp:nvSpPr>
        <dsp:cNvPr id="0" name=""/>
        <dsp:cNvSpPr/>
      </dsp:nvSpPr>
      <dsp:spPr>
        <a:xfrm>
          <a:off x="3590989" y="277476"/>
          <a:ext cx="1067554" cy="106755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835E8D-1E05-423D-83E6-1145F3D583A9}">
      <dsp:nvSpPr>
        <dsp:cNvPr id="0" name=""/>
        <dsp:cNvSpPr/>
      </dsp:nvSpPr>
      <dsp:spPr>
        <a:xfrm>
          <a:off x="3590989" y="1507540"/>
          <a:ext cx="3050156" cy="457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33450">
            <a:lnSpc>
              <a:spcPct val="90000"/>
            </a:lnSpc>
            <a:spcBef>
              <a:spcPct val="0"/>
            </a:spcBef>
            <a:spcAft>
              <a:spcPct val="35000"/>
            </a:spcAft>
            <a:buNone/>
            <a:defRPr b="1"/>
          </a:pPr>
          <a:r>
            <a:rPr lang="en-US" sz="2100" b="1" kern="1200"/>
            <a:t>Machine Learning (ML)</a:t>
          </a:r>
          <a:r>
            <a:rPr lang="en-US" sz="2100" kern="1200"/>
            <a:t> </a:t>
          </a:r>
        </a:p>
      </dsp:txBody>
      <dsp:txXfrm>
        <a:off x="3590989" y="1507540"/>
        <a:ext cx="3050156" cy="457523"/>
      </dsp:txXfrm>
    </dsp:sp>
    <dsp:sp modelId="{B762A9D5-C8AC-4A53-ACA3-07F7789AED68}">
      <dsp:nvSpPr>
        <dsp:cNvPr id="0" name=""/>
        <dsp:cNvSpPr/>
      </dsp:nvSpPr>
      <dsp:spPr>
        <a:xfrm>
          <a:off x="3590989" y="2040650"/>
          <a:ext cx="3050156" cy="2016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n-US" sz="1600" kern="1200"/>
            <a:t>A subset of AI where systems learn from data instead of following pre-programmed rules. Rather than coding "if email says 'free money' then spam," you show it 10,000 spam examples and it figures out the patterns itself. It's like teaching by example rather than instruction.</a:t>
          </a:r>
        </a:p>
      </dsp:txBody>
      <dsp:txXfrm>
        <a:off x="3590989" y="2040650"/>
        <a:ext cx="3050156" cy="2016129"/>
      </dsp:txXfrm>
    </dsp:sp>
    <dsp:sp modelId="{5B17A836-5953-408B-B7C4-3C3CC5AE57DC}">
      <dsp:nvSpPr>
        <dsp:cNvPr id="0" name=""/>
        <dsp:cNvSpPr/>
      </dsp:nvSpPr>
      <dsp:spPr>
        <a:xfrm>
          <a:off x="7174923" y="277476"/>
          <a:ext cx="1067554" cy="106755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677E3A-1C05-4A7F-B36B-DA673C322004}">
      <dsp:nvSpPr>
        <dsp:cNvPr id="0" name=""/>
        <dsp:cNvSpPr/>
      </dsp:nvSpPr>
      <dsp:spPr>
        <a:xfrm>
          <a:off x="7174923" y="1507540"/>
          <a:ext cx="3050156" cy="457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33450">
            <a:lnSpc>
              <a:spcPct val="90000"/>
            </a:lnSpc>
            <a:spcBef>
              <a:spcPct val="0"/>
            </a:spcBef>
            <a:spcAft>
              <a:spcPct val="35000"/>
            </a:spcAft>
            <a:buNone/>
            <a:defRPr b="1"/>
          </a:pPr>
          <a:r>
            <a:rPr lang="en-US" sz="2100" b="1" kern="1200"/>
            <a:t>Deep Learning</a:t>
          </a:r>
          <a:r>
            <a:rPr lang="en-US" sz="2100" kern="1200"/>
            <a:t> </a:t>
          </a:r>
        </a:p>
      </dsp:txBody>
      <dsp:txXfrm>
        <a:off x="7174923" y="1507540"/>
        <a:ext cx="3050156" cy="457523"/>
      </dsp:txXfrm>
    </dsp:sp>
    <dsp:sp modelId="{8314369B-9D44-4C51-B982-8CA19846C9B4}">
      <dsp:nvSpPr>
        <dsp:cNvPr id="0" name=""/>
        <dsp:cNvSpPr/>
      </dsp:nvSpPr>
      <dsp:spPr>
        <a:xfrm>
          <a:off x="7174923" y="2040650"/>
          <a:ext cx="3050156" cy="2016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n-US" sz="1600" kern="1200"/>
            <a:t>A subset of Machine Learning that uses artificial neural networks with multiple layers (inspired by human brains). This powers the modern AI breakthroughs you see – ChatGPT, image recognition, voice assistants. It's the most advanced approach but requires lots of data and computing power.</a:t>
          </a:r>
        </a:p>
      </dsp:txBody>
      <dsp:txXfrm>
        <a:off x="7174923" y="2040650"/>
        <a:ext cx="3050156" cy="20161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B742F-E655-48A7-842A-A1FDC9A455F9}">
      <dsp:nvSpPr>
        <dsp:cNvPr id="0" name=""/>
        <dsp:cNvSpPr/>
      </dsp:nvSpPr>
      <dsp:spPr>
        <a:xfrm>
          <a:off x="418068" y="491456"/>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B6DD12-CA20-4F7A-93F8-90D706297F3E}">
      <dsp:nvSpPr>
        <dsp:cNvPr id="0" name=""/>
        <dsp:cNvSpPr/>
      </dsp:nvSpPr>
      <dsp:spPr>
        <a:xfrm>
          <a:off x="418068" y="214756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200150">
            <a:lnSpc>
              <a:spcPct val="100000"/>
            </a:lnSpc>
            <a:spcBef>
              <a:spcPct val="0"/>
            </a:spcBef>
            <a:spcAft>
              <a:spcPct val="35000"/>
            </a:spcAft>
            <a:buNone/>
            <a:defRPr b="1"/>
          </a:pPr>
          <a:r>
            <a:rPr lang="en-US" sz="2700" b="1" kern="1200"/>
            <a:t>Tokens: The Building Blocks</a:t>
          </a:r>
          <a:endParaRPr lang="en-US" sz="2700" kern="1200"/>
        </a:p>
      </dsp:txBody>
      <dsp:txXfrm>
        <a:off x="418068" y="2147564"/>
        <a:ext cx="4320000" cy="648000"/>
      </dsp:txXfrm>
    </dsp:sp>
    <dsp:sp modelId="{38202CC5-D920-43D2-AFF4-8BD55F550EC4}">
      <dsp:nvSpPr>
        <dsp:cNvPr id="0" name=""/>
        <dsp:cNvSpPr/>
      </dsp:nvSpPr>
      <dsp:spPr>
        <a:xfrm>
          <a:off x="418068" y="2862591"/>
          <a:ext cx="4320000" cy="980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Tokens are the pieces AI breaks text into before processing it. Think of them like puzzle pieces of language.</a:t>
          </a:r>
        </a:p>
      </dsp:txBody>
      <dsp:txXfrm>
        <a:off x="418068" y="2862591"/>
        <a:ext cx="4320000" cy="980208"/>
      </dsp:txXfrm>
    </dsp:sp>
    <dsp:sp modelId="{2BDC6235-4B92-4274-8DB8-F1503647E4D3}">
      <dsp:nvSpPr>
        <dsp:cNvPr id="0" name=""/>
        <dsp:cNvSpPr/>
      </dsp:nvSpPr>
      <dsp:spPr>
        <a:xfrm>
          <a:off x="5494068" y="491456"/>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52E3C9-B1FC-4D6A-B0F0-9DE9ACCB8CA1}">
      <dsp:nvSpPr>
        <dsp:cNvPr id="0" name=""/>
        <dsp:cNvSpPr/>
      </dsp:nvSpPr>
      <dsp:spPr>
        <a:xfrm>
          <a:off x="5494068" y="214756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200150">
            <a:lnSpc>
              <a:spcPct val="100000"/>
            </a:lnSpc>
            <a:spcBef>
              <a:spcPct val="0"/>
            </a:spcBef>
            <a:spcAft>
              <a:spcPct val="35000"/>
            </a:spcAft>
            <a:buNone/>
            <a:defRPr b="1"/>
          </a:pPr>
          <a:r>
            <a:rPr lang="en-US" sz="2700" kern="1200"/>
            <a:t>Token example</a:t>
          </a:r>
        </a:p>
      </dsp:txBody>
      <dsp:txXfrm>
        <a:off x="5494068" y="2147564"/>
        <a:ext cx="4320000" cy="648000"/>
      </dsp:txXfrm>
    </dsp:sp>
    <dsp:sp modelId="{9A4422BE-8BE6-4A90-983D-B24DB43EDAEC}">
      <dsp:nvSpPr>
        <dsp:cNvPr id="0" name=""/>
        <dsp:cNvSpPr/>
      </dsp:nvSpPr>
      <dsp:spPr>
        <a:xfrm>
          <a:off x="5494068" y="2862591"/>
          <a:ext cx="4320000" cy="980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Hello = 1 token</a:t>
          </a:r>
        </a:p>
        <a:p>
          <a:pPr marL="0" lvl="0" indent="0" algn="l" defTabSz="755650">
            <a:lnSpc>
              <a:spcPct val="100000"/>
            </a:lnSpc>
            <a:spcBef>
              <a:spcPct val="0"/>
            </a:spcBef>
            <a:spcAft>
              <a:spcPct val="35000"/>
            </a:spcAft>
            <a:buNone/>
          </a:pPr>
          <a:r>
            <a:rPr lang="en-US" sz="1700" kern="1200"/>
            <a:t>ChatGPT" = 2 tokens (Chat + GPT)</a:t>
          </a:r>
        </a:p>
        <a:p>
          <a:pPr marL="0" lvl="0" indent="0" algn="l" defTabSz="755650">
            <a:lnSpc>
              <a:spcPct val="100000"/>
            </a:lnSpc>
            <a:spcBef>
              <a:spcPct val="0"/>
            </a:spcBef>
            <a:spcAft>
              <a:spcPct val="35000"/>
            </a:spcAft>
            <a:buNone/>
          </a:pPr>
          <a:r>
            <a:rPr lang="en-US" sz="1700" kern="1200"/>
            <a:t>I'm learning AI = 4 tokens (I + 'm + learning + AI)</a:t>
          </a:r>
        </a:p>
      </dsp:txBody>
      <dsp:txXfrm>
        <a:off x="5494068" y="2862591"/>
        <a:ext cx="4320000" cy="9802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A9F7A-A38F-4454-AAB4-8953B17B42D2}">
      <dsp:nvSpPr>
        <dsp:cNvPr id="0" name=""/>
        <dsp:cNvSpPr/>
      </dsp:nvSpPr>
      <dsp:spPr>
        <a:xfrm>
          <a:off x="418068" y="152529"/>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F6AE0A-96CD-458E-AEBB-CD9974D28FDD}">
      <dsp:nvSpPr>
        <dsp:cNvPr id="0" name=""/>
        <dsp:cNvSpPr/>
      </dsp:nvSpPr>
      <dsp:spPr>
        <a:xfrm>
          <a:off x="418068" y="183778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555750">
            <a:lnSpc>
              <a:spcPct val="90000"/>
            </a:lnSpc>
            <a:spcBef>
              <a:spcPct val="0"/>
            </a:spcBef>
            <a:spcAft>
              <a:spcPct val="35000"/>
            </a:spcAft>
            <a:buNone/>
            <a:defRPr b="1"/>
          </a:pPr>
          <a:r>
            <a:rPr lang="en-US" sz="3500" b="1" kern="1200"/>
            <a:t>Traditional Database:</a:t>
          </a:r>
          <a:endParaRPr lang="en-US" sz="3500" kern="1200"/>
        </a:p>
      </dsp:txBody>
      <dsp:txXfrm>
        <a:off x="418068" y="1837785"/>
        <a:ext cx="4320000" cy="648000"/>
      </dsp:txXfrm>
    </dsp:sp>
    <dsp:sp modelId="{814E9E5B-5392-49F1-BDE9-D0F517BBBC19}">
      <dsp:nvSpPr>
        <dsp:cNvPr id="0" name=""/>
        <dsp:cNvSpPr/>
      </dsp:nvSpPr>
      <dsp:spPr>
        <a:xfrm>
          <a:off x="418068" y="2566368"/>
          <a:ext cx="4320000" cy="1615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Stores exact data: names, dates, prices</a:t>
          </a:r>
        </a:p>
        <a:p>
          <a:pPr marL="0" lvl="0" indent="0" algn="l" defTabSz="755650">
            <a:lnSpc>
              <a:spcPct val="90000"/>
            </a:lnSpc>
            <a:spcBef>
              <a:spcPct val="0"/>
            </a:spcBef>
            <a:spcAft>
              <a:spcPct val="35000"/>
            </a:spcAft>
            <a:buNone/>
          </a:pPr>
          <a:r>
            <a:rPr lang="en-US" sz="1700" kern="1200"/>
            <a:t>Searches for exact matches: "Find customer named John Smith"</a:t>
          </a:r>
        </a:p>
        <a:p>
          <a:pPr marL="0" lvl="0" indent="0" algn="l" defTabSz="755650">
            <a:lnSpc>
              <a:spcPct val="90000"/>
            </a:lnSpc>
            <a:spcBef>
              <a:spcPct val="0"/>
            </a:spcBef>
            <a:spcAft>
              <a:spcPct val="35000"/>
            </a:spcAft>
            <a:buNone/>
          </a:pPr>
          <a:r>
            <a:rPr lang="en-US" sz="1700" kern="1200"/>
            <a:t>Works with structured data (rows and columns)</a:t>
          </a:r>
        </a:p>
      </dsp:txBody>
      <dsp:txXfrm>
        <a:off x="418068" y="2566368"/>
        <a:ext cx="4320000" cy="1615357"/>
      </dsp:txXfrm>
    </dsp:sp>
    <dsp:sp modelId="{9676D1A3-38FC-4854-9609-FC15499FB58F}">
      <dsp:nvSpPr>
        <dsp:cNvPr id="0" name=""/>
        <dsp:cNvSpPr/>
      </dsp:nvSpPr>
      <dsp:spPr>
        <a:xfrm>
          <a:off x="5494068" y="152529"/>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32BE19-4553-44AA-8CAC-73E11CD45609}">
      <dsp:nvSpPr>
        <dsp:cNvPr id="0" name=""/>
        <dsp:cNvSpPr/>
      </dsp:nvSpPr>
      <dsp:spPr>
        <a:xfrm>
          <a:off x="5494068" y="183778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555750">
            <a:lnSpc>
              <a:spcPct val="90000"/>
            </a:lnSpc>
            <a:spcBef>
              <a:spcPct val="0"/>
            </a:spcBef>
            <a:spcAft>
              <a:spcPct val="35000"/>
            </a:spcAft>
            <a:buNone/>
            <a:defRPr b="1"/>
          </a:pPr>
          <a:r>
            <a:rPr lang="en-US" sz="3500" b="1" kern="1200"/>
            <a:t>Vector Database:</a:t>
          </a:r>
          <a:endParaRPr lang="en-US" sz="3500" kern="1200"/>
        </a:p>
      </dsp:txBody>
      <dsp:txXfrm>
        <a:off x="5494068" y="1837785"/>
        <a:ext cx="4320000" cy="648000"/>
      </dsp:txXfrm>
    </dsp:sp>
    <dsp:sp modelId="{433C3F67-D19E-4CA8-B113-42BC8B71BDC8}">
      <dsp:nvSpPr>
        <dsp:cNvPr id="0" name=""/>
        <dsp:cNvSpPr/>
      </dsp:nvSpPr>
      <dsp:spPr>
        <a:xfrm>
          <a:off x="5494068" y="2566368"/>
          <a:ext cx="4320000" cy="1615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Stores embeddings (lists of numbers representing meaning)</a:t>
          </a:r>
        </a:p>
        <a:p>
          <a:pPr marL="0" lvl="0" indent="0" algn="l" defTabSz="755650">
            <a:lnSpc>
              <a:spcPct val="90000"/>
            </a:lnSpc>
            <a:spcBef>
              <a:spcPct val="0"/>
            </a:spcBef>
            <a:spcAft>
              <a:spcPct val="35000"/>
            </a:spcAft>
            <a:buNone/>
          </a:pPr>
          <a:r>
            <a:rPr lang="en-US" sz="1700" kern="1200"/>
            <a:t>Searches for similar meaning: "Find documents similar to this concept"</a:t>
          </a:r>
        </a:p>
        <a:p>
          <a:pPr marL="0" lvl="0" indent="0" algn="l" defTabSz="755650">
            <a:lnSpc>
              <a:spcPct val="90000"/>
            </a:lnSpc>
            <a:spcBef>
              <a:spcPct val="0"/>
            </a:spcBef>
            <a:spcAft>
              <a:spcPct val="35000"/>
            </a:spcAft>
            <a:buNone/>
          </a:pPr>
          <a:r>
            <a:rPr lang="en-US" sz="1700" kern="1200"/>
            <a:t>Works with unstructured data (text, images, audio)</a:t>
          </a:r>
        </a:p>
      </dsp:txBody>
      <dsp:txXfrm>
        <a:off x="5494068" y="2566368"/>
        <a:ext cx="4320000" cy="16153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07541-E8F3-4041-8AE7-6A1CA841D50E}">
      <dsp:nvSpPr>
        <dsp:cNvPr id="0" name=""/>
        <dsp:cNvSpPr/>
      </dsp:nvSpPr>
      <dsp:spPr>
        <a:xfrm>
          <a:off x="383116" y="718707"/>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9D8D9B-648F-4938-8F45-8723EB5D1210}">
      <dsp:nvSpPr>
        <dsp:cNvPr id="0" name=""/>
        <dsp:cNvSpPr/>
      </dsp:nvSpPr>
      <dsp:spPr>
        <a:xfrm>
          <a:off x="554268" y="889858"/>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F07806-D902-4A34-B0BD-83ADE8DB7CB6}">
      <dsp:nvSpPr>
        <dsp:cNvPr id="0" name=""/>
        <dsp:cNvSpPr/>
      </dsp:nvSpPr>
      <dsp:spPr>
        <a:xfrm>
          <a:off x="1372769" y="718707"/>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Foundation</a:t>
          </a:r>
          <a:r>
            <a:rPr lang="da-DK" sz="1900" kern="1200"/>
            <a:t>: AI → ML → Deep Learning </a:t>
          </a:r>
          <a:endParaRPr lang="en-US" sz="1900" kern="1200"/>
        </a:p>
      </dsp:txBody>
      <dsp:txXfrm>
        <a:off x="1372769" y="718707"/>
        <a:ext cx="1921091" cy="815008"/>
      </dsp:txXfrm>
    </dsp:sp>
    <dsp:sp modelId="{BA972C87-0547-4EA1-95F2-AEE182A84914}">
      <dsp:nvSpPr>
        <dsp:cNvPr id="0" name=""/>
        <dsp:cNvSpPr/>
      </dsp:nvSpPr>
      <dsp:spPr>
        <a:xfrm>
          <a:off x="3628596" y="718707"/>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31AE89-816E-4686-8F01-B94FD9B3AB1A}">
      <dsp:nvSpPr>
        <dsp:cNvPr id="0" name=""/>
        <dsp:cNvSpPr/>
      </dsp:nvSpPr>
      <dsp:spPr>
        <a:xfrm>
          <a:off x="3799748" y="889858"/>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415791-50E1-4FB3-9EB8-F05D9BFC21F7}">
      <dsp:nvSpPr>
        <dsp:cNvPr id="0" name=""/>
        <dsp:cNvSpPr/>
      </dsp:nvSpPr>
      <dsp:spPr>
        <a:xfrm>
          <a:off x="4618249" y="718707"/>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Processing</a:t>
          </a:r>
          <a:r>
            <a:rPr lang="da-DK" sz="1900" kern="1200"/>
            <a:t>: Tokens + Context Window </a:t>
          </a:r>
          <a:endParaRPr lang="en-US" sz="1900" kern="1200"/>
        </a:p>
      </dsp:txBody>
      <dsp:txXfrm>
        <a:off x="4618249" y="718707"/>
        <a:ext cx="1921091" cy="815008"/>
      </dsp:txXfrm>
    </dsp:sp>
    <dsp:sp modelId="{52B86425-9ABC-49F4-AB9D-F608F4F11995}">
      <dsp:nvSpPr>
        <dsp:cNvPr id="0" name=""/>
        <dsp:cNvSpPr/>
      </dsp:nvSpPr>
      <dsp:spPr>
        <a:xfrm>
          <a:off x="6874076" y="718707"/>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232F27-EE96-4B66-82FF-93435C83FFAF}">
      <dsp:nvSpPr>
        <dsp:cNvPr id="0" name=""/>
        <dsp:cNvSpPr/>
      </dsp:nvSpPr>
      <dsp:spPr>
        <a:xfrm>
          <a:off x="7045227" y="889858"/>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D702B6-7AAB-46F3-B0B4-C383314A67E9}">
      <dsp:nvSpPr>
        <dsp:cNvPr id="0" name=""/>
        <dsp:cNvSpPr/>
      </dsp:nvSpPr>
      <dsp:spPr>
        <a:xfrm>
          <a:off x="7863729" y="718707"/>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Understanding</a:t>
          </a:r>
          <a:r>
            <a:rPr lang="da-DK" sz="1900" kern="1200"/>
            <a:t>: Embeddings + Vector Database</a:t>
          </a:r>
          <a:endParaRPr lang="en-US" sz="1900" kern="1200"/>
        </a:p>
      </dsp:txBody>
      <dsp:txXfrm>
        <a:off x="7863729" y="718707"/>
        <a:ext cx="1921091" cy="815008"/>
      </dsp:txXfrm>
    </dsp:sp>
    <dsp:sp modelId="{2CF66103-7003-44BA-A926-E453C4E89046}">
      <dsp:nvSpPr>
        <dsp:cNvPr id="0" name=""/>
        <dsp:cNvSpPr/>
      </dsp:nvSpPr>
      <dsp:spPr>
        <a:xfrm>
          <a:off x="383116" y="2161984"/>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181E13-1560-4247-8CA9-7A48B29BF112}">
      <dsp:nvSpPr>
        <dsp:cNvPr id="0" name=""/>
        <dsp:cNvSpPr/>
      </dsp:nvSpPr>
      <dsp:spPr>
        <a:xfrm>
          <a:off x="554268" y="2333136"/>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F43F70-7278-46FE-9501-EBADD3A0F281}">
      <dsp:nvSpPr>
        <dsp:cNvPr id="0" name=""/>
        <dsp:cNvSpPr/>
      </dsp:nvSpPr>
      <dsp:spPr>
        <a:xfrm>
          <a:off x="1372769" y="2161984"/>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Accuracy</a:t>
          </a:r>
          <a:r>
            <a:rPr lang="da-DK" sz="1900" kern="1200"/>
            <a:t>: RAG + Hallucination Prevention </a:t>
          </a:r>
          <a:endParaRPr lang="en-US" sz="1900" kern="1200"/>
        </a:p>
      </dsp:txBody>
      <dsp:txXfrm>
        <a:off x="1372769" y="2161984"/>
        <a:ext cx="1921091" cy="815008"/>
      </dsp:txXfrm>
    </dsp:sp>
    <dsp:sp modelId="{350DE9F9-C7BA-4E19-8698-1D1E8CE93B58}">
      <dsp:nvSpPr>
        <dsp:cNvPr id="0" name=""/>
        <dsp:cNvSpPr/>
      </dsp:nvSpPr>
      <dsp:spPr>
        <a:xfrm>
          <a:off x="3628596" y="2161984"/>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9A995B-E655-46BA-8710-6096DC4E16C3}">
      <dsp:nvSpPr>
        <dsp:cNvPr id="0" name=""/>
        <dsp:cNvSpPr/>
      </dsp:nvSpPr>
      <dsp:spPr>
        <a:xfrm>
          <a:off x="3799748" y="2333136"/>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EF3B84-4F85-49A6-B38A-626F891577DF}">
      <dsp:nvSpPr>
        <dsp:cNvPr id="0" name=""/>
        <dsp:cNvSpPr/>
      </dsp:nvSpPr>
      <dsp:spPr>
        <a:xfrm>
          <a:off x="4618249" y="2161984"/>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Building</a:t>
          </a:r>
          <a:r>
            <a:rPr lang="da-DK" sz="1900" kern="1200"/>
            <a:t>: Prompt Engineering + LangChain + MCP</a:t>
          </a:r>
          <a:endParaRPr lang="en-US" sz="1900" kern="1200"/>
        </a:p>
      </dsp:txBody>
      <dsp:txXfrm>
        <a:off x="4618249" y="2161984"/>
        <a:ext cx="1921091" cy="815008"/>
      </dsp:txXfrm>
    </dsp:sp>
    <dsp:sp modelId="{93AABBC1-8144-48A8-8740-91937AA2858F}">
      <dsp:nvSpPr>
        <dsp:cNvPr id="0" name=""/>
        <dsp:cNvSpPr/>
      </dsp:nvSpPr>
      <dsp:spPr>
        <a:xfrm>
          <a:off x="6874076" y="2161984"/>
          <a:ext cx="815008" cy="815008"/>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7B2BCF-E06D-4365-B473-B0134EF8469E}">
      <dsp:nvSpPr>
        <dsp:cNvPr id="0" name=""/>
        <dsp:cNvSpPr/>
      </dsp:nvSpPr>
      <dsp:spPr>
        <a:xfrm>
          <a:off x="7045227" y="2333136"/>
          <a:ext cx="472704" cy="47270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C55B76-577F-45E4-B557-B30F30E8503B}">
      <dsp:nvSpPr>
        <dsp:cNvPr id="0" name=""/>
        <dsp:cNvSpPr/>
      </dsp:nvSpPr>
      <dsp:spPr>
        <a:xfrm>
          <a:off x="7863729" y="2161984"/>
          <a:ext cx="1921091" cy="815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u="sng" kern="1200"/>
            <a:t>Action</a:t>
          </a:r>
          <a:r>
            <a:rPr lang="da-DK" sz="1900" kern="1200"/>
            <a:t>: AI Agents</a:t>
          </a:r>
          <a:endParaRPr lang="en-US" sz="1900" kern="1200"/>
        </a:p>
      </dsp:txBody>
      <dsp:txXfrm>
        <a:off x="7863729" y="2161984"/>
        <a:ext cx="1921091" cy="815008"/>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90E093-71CE-3310-CA00-AFD6107FA19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709B7D4-8F51-0EDE-CBDD-4F0552B5BC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49B2D32-05F8-684C-C75A-1D0B8A133F48}"/>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CD69E225-6991-F8B7-A78A-2AB6DCA49A7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576CB06-ACF9-7A43-65DD-DAA2B7AE344D}"/>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505624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F4D40A-60B5-4470-1A68-61D50BEB8B8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E605BC4-6BD3-9F86-F649-73DBEC127E6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23975B2-9643-9D00-170A-48388C895806}"/>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F82E0CB0-97BF-9932-19EA-F623DA09F7C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79DCA77-F99B-35A6-ADA7-DE653E453BAA}"/>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3727280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4D2EABB-F835-4E9F-F645-2ADA654851D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D74D4A92-2636-A3F1-F23E-16C021CBF29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890EDDB-92B5-061B-9F2A-AC036776A4FF}"/>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B0658322-FCFB-D5FC-BAB6-3136548C6B8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27E02CF-74AE-FA84-A530-7A1CF3ACD145}"/>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3854100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AD8241-DE04-C532-68A8-6F6F5A37AE3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C7A420D6-ED3B-2238-E42E-A594520AAC7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EF97CEE-4653-C265-5F19-DD60A9DC7A95}"/>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E67002E8-837A-8168-80AF-B53DAE32C15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377B396-68F5-EADD-A08E-72797C2032E8}"/>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130325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30EFBD-3651-A57A-B872-C9339F5DD91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98CFD14-E347-935A-B7F1-DB21403FA3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73A4F1D7-DA74-A86F-3408-46FD3DCC646C}"/>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CF601225-F7F4-FBFB-3D36-F91F493EF95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669B765-81D2-8072-A793-A3EB386ED1BC}"/>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636124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E126CB-229A-2743-8151-C96B9B844EC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112D819-2472-1CCD-61D4-96F4ACCF5A6E}"/>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7AC6197-3A1C-A288-D69A-EEE59F953036}"/>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F3C3CF3-2062-0D42-5379-38AF11E86431}"/>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6" name="Pladsholder til sidefod 5">
            <a:extLst>
              <a:ext uri="{FF2B5EF4-FFF2-40B4-BE49-F238E27FC236}">
                <a16:creationId xmlns:a16="http://schemas.microsoft.com/office/drawing/2014/main" id="{79673533-A1AD-6B36-9E03-BD7E7920C86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392B8A4-153E-0177-ACBC-FFD7964EA71A}"/>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306743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E1AD30-2329-605E-AD33-540B763F222A}"/>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5C12A25-5CC5-A0BA-1059-0E17E209EB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6EA4515-5DFD-678B-0BF5-FABBEFB897B3}"/>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51F35F1-093B-A8BC-99C0-F3FA13C8A0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7891C7A-8884-14AD-26DA-8B07E98F26EA}"/>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C0E6E73-17C8-54CE-56B0-415D9B01B985}"/>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8" name="Pladsholder til sidefod 7">
            <a:extLst>
              <a:ext uri="{FF2B5EF4-FFF2-40B4-BE49-F238E27FC236}">
                <a16:creationId xmlns:a16="http://schemas.microsoft.com/office/drawing/2014/main" id="{53D41AE7-E092-CDEF-0F1D-293391927B0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02AECC2-9875-9D6F-4266-E0FC544C2ED4}"/>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3643749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7790A1-FDB8-0EF7-0A1F-454600BF196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8EDC88B3-9759-0F1B-02D4-B17D8A6BC98B}"/>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4" name="Pladsholder til sidefod 3">
            <a:extLst>
              <a:ext uri="{FF2B5EF4-FFF2-40B4-BE49-F238E27FC236}">
                <a16:creationId xmlns:a16="http://schemas.microsoft.com/office/drawing/2014/main" id="{44C4D8A2-6CDC-8464-7291-D7F05B26415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1BDA40E1-F2B5-E666-1120-E695658F4F8E}"/>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273185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D79F452-BD52-8018-869C-E8249B19ECA9}"/>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3" name="Pladsholder til sidefod 2">
            <a:extLst>
              <a:ext uri="{FF2B5EF4-FFF2-40B4-BE49-F238E27FC236}">
                <a16:creationId xmlns:a16="http://schemas.microsoft.com/office/drawing/2014/main" id="{6D399952-17EB-A34E-E9AF-9A1A1A5C013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AA120F6-D3FD-55A5-52D2-C2C00334B0B1}"/>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402117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95EF5-2212-3021-B848-ED3E1E2C3E8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7C3BF74-7102-0EE4-6CA8-F048C4BF1F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CD5D8DB-2C9B-525E-AB99-90B64537D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6BD35D1-EC91-5BE9-BF54-A6217E54BB7A}"/>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6" name="Pladsholder til sidefod 5">
            <a:extLst>
              <a:ext uri="{FF2B5EF4-FFF2-40B4-BE49-F238E27FC236}">
                <a16:creationId xmlns:a16="http://schemas.microsoft.com/office/drawing/2014/main" id="{70933D31-960A-DC76-268D-3202136E74A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7509FDD-F414-2E16-5252-0DE4BAD45B19}"/>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93184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0A383B-DDA7-20B8-4E63-146FC22201E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B57C2E8-AB05-5E87-6747-BDDD95375B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450A5728-6465-E2A7-9B44-AB9F0E29AC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3B51072-47B2-203D-C258-66110A44CC69}"/>
              </a:ext>
            </a:extLst>
          </p:cNvPr>
          <p:cNvSpPr>
            <a:spLocks noGrp="1"/>
          </p:cNvSpPr>
          <p:nvPr>
            <p:ph type="dt" sz="half" idx="10"/>
          </p:nvPr>
        </p:nvSpPr>
        <p:spPr/>
        <p:txBody>
          <a:bodyPr/>
          <a:lstStyle/>
          <a:p>
            <a:fld id="{6398AE62-A175-4CD8-9167-C98AC7EC70F2}" type="datetimeFigureOut">
              <a:rPr lang="da-DK" smtClean="0"/>
              <a:t>13-04-2026</a:t>
            </a:fld>
            <a:endParaRPr lang="da-DK"/>
          </a:p>
        </p:txBody>
      </p:sp>
      <p:sp>
        <p:nvSpPr>
          <p:cNvPr id="6" name="Pladsholder til sidefod 5">
            <a:extLst>
              <a:ext uri="{FF2B5EF4-FFF2-40B4-BE49-F238E27FC236}">
                <a16:creationId xmlns:a16="http://schemas.microsoft.com/office/drawing/2014/main" id="{FFAA8D22-12EE-4DAE-4CF0-952D48A506E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F0EA07D-B87A-D944-1878-E75E90E86D1A}"/>
              </a:ext>
            </a:extLst>
          </p:cNvPr>
          <p:cNvSpPr>
            <a:spLocks noGrp="1"/>
          </p:cNvSpPr>
          <p:nvPr>
            <p:ph type="sldNum" sz="quarter" idx="12"/>
          </p:nvPr>
        </p:nvSpPr>
        <p:spPr/>
        <p:txBody>
          <a:bodyPr/>
          <a:lstStyle/>
          <a:p>
            <a:fld id="{2A833038-9DA2-4A95-BB6E-EB0846210F7B}" type="slidenum">
              <a:rPr lang="da-DK" smtClean="0"/>
              <a:t>‹nr.›</a:t>
            </a:fld>
            <a:endParaRPr lang="da-DK"/>
          </a:p>
        </p:txBody>
      </p:sp>
    </p:spTree>
    <p:extLst>
      <p:ext uri="{BB962C8B-B14F-4D97-AF65-F5344CB8AC3E}">
        <p14:creationId xmlns:p14="http://schemas.microsoft.com/office/powerpoint/2010/main" val="179434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C1656720-EA56-69F7-B6A7-52DDFC8CDC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CDFC75A-8EC4-6E7F-3219-5AF43BD5C9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349EED4-7628-898C-C212-03C0B655F2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98AE62-A175-4CD8-9167-C98AC7EC70F2}" type="datetimeFigureOut">
              <a:rPr lang="da-DK" smtClean="0"/>
              <a:t>13-04-2026</a:t>
            </a:fld>
            <a:endParaRPr lang="da-DK"/>
          </a:p>
        </p:txBody>
      </p:sp>
      <p:sp>
        <p:nvSpPr>
          <p:cNvPr id="5" name="Pladsholder til sidefod 4">
            <a:extLst>
              <a:ext uri="{FF2B5EF4-FFF2-40B4-BE49-F238E27FC236}">
                <a16:creationId xmlns:a16="http://schemas.microsoft.com/office/drawing/2014/main" id="{192FBE89-307C-DF39-0522-807D3799B8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73F6BCF5-92CD-5225-E50F-957B6EE0DC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A833038-9DA2-4A95-BB6E-EB0846210F7B}" type="slidenum">
              <a:rPr lang="da-DK" smtClean="0"/>
              <a:t>‹nr.›</a:t>
            </a:fld>
            <a:endParaRPr lang="da-DK"/>
          </a:p>
        </p:txBody>
      </p:sp>
    </p:spTree>
    <p:extLst>
      <p:ext uri="{BB962C8B-B14F-4D97-AF65-F5344CB8AC3E}">
        <p14:creationId xmlns:p14="http://schemas.microsoft.com/office/powerpoint/2010/main" val="205448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7DF015C-499E-536A-C08E-F903732DED19}"/>
              </a:ext>
            </a:extLst>
          </p:cNvPr>
          <p:cNvSpPr>
            <a:spLocks noGrp="1"/>
          </p:cNvSpPr>
          <p:nvPr>
            <p:ph type="ctrTitle"/>
          </p:nvPr>
        </p:nvSpPr>
        <p:spPr>
          <a:xfrm>
            <a:off x="638882" y="639193"/>
            <a:ext cx="3571810" cy="3573516"/>
          </a:xfrm>
        </p:spPr>
        <p:txBody>
          <a:bodyPr>
            <a:normAutofit fontScale="90000"/>
          </a:bodyPr>
          <a:lstStyle/>
          <a:p>
            <a:pPr algn="l"/>
            <a:r>
              <a:rPr lang="en-US" sz="4600" noProof="0" dirty="0"/>
              <a:t>AI for Business: What It Actually Means and What to Ask</a:t>
            </a:r>
          </a:p>
        </p:txBody>
      </p:sp>
      <p:sp>
        <p:nvSpPr>
          <p:cNvPr id="3" name="Undertitel 2">
            <a:extLst>
              <a:ext uri="{FF2B5EF4-FFF2-40B4-BE49-F238E27FC236}">
                <a16:creationId xmlns:a16="http://schemas.microsoft.com/office/drawing/2014/main" id="{1B2CE1EF-5569-E874-5D7D-D329B662F78F}"/>
              </a:ext>
            </a:extLst>
          </p:cNvPr>
          <p:cNvSpPr>
            <a:spLocks noGrp="1"/>
          </p:cNvSpPr>
          <p:nvPr>
            <p:ph type="subTitle" idx="1"/>
          </p:nvPr>
        </p:nvSpPr>
        <p:spPr>
          <a:xfrm>
            <a:off x="638882" y="4631161"/>
            <a:ext cx="3571810" cy="1559327"/>
          </a:xfrm>
        </p:spPr>
        <p:txBody>
          <a:bodyPr>
            <a:normAutofit/>
          </a:bodyPr>
          <a:lstStyle/>
          <a:p>
            <a:pPr algn="l"/>
            <a:r>
              <a:rPr lang="en-US" sz="4000" noProof="0" dirty="0"/>
              <a:t>By Ali Jamili</a:t>
            </a:r>
          </a:p>
        </p:txBody>
      </p:sp>
      <p:sp>
        <p:nvSpPr>
          <p:cNvPr id="1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D99707B-AD1B-16DE-3ADA-405090C73BB1}"/>
              </a:ext>
            </a:extLst>
          </p:cNvPr>
          <p:cNvPicPr>
            <a:picLocks noChangeAspect="1"/>
          </p:cNvPicPr>
          <p:nvPr/>
        </p:nvPicPr>
        <p:blipFill>
          <a:blip r:embed="rId2"/>
          <a:srcRect t="15730"/>
          <a:stretch>
            <a:fillRect/>
          </a:stretch>
        </p:blipFill>
        <p:spPr>
          <a:xfrm>
            <a:off x="4119272" y="1361927"/>
            <a:ext cx="7724075" cy="4344810"/>
          </a:xfrm>
          <a:prstGeom prst="rect">
            <a:avLst/>
          </a:prstGeom>
        </p:spPr>
      </p:pic>
    </p:spTree>
    <p:extLst>
      <p:ext uri="{BB962C8B-B14F-4D97-AF65-F5344CB8AC3E}">
        <p14:creationId xmlns:p14="http://schemas.microsoft.com/office/powerpoint/2010/main" val="918357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5710C2B-7AC8-B0E1-BB59-19DD854A60EC}"/>
              </a:ext>
            </a:extLst>
          </p:cNvPr>
          <p:cNvSpPr>
            <a:spLocks noGrp="1"/>
          </p:cNvSpPr>
          <p:nvPr>
            <p:ph type="title"/>
          </p:nvPr>
        </p:nvSpPr>
        <p:spPr>
          <a:xfrm>
            <a:off x="1115568" y="548640"/>
            <a:ext cx="10168128" cy="1179576"/>
          </a:xfrm>
        </p:spPr>
        <p:txBody>
          <a:bodyPr>
            <a:normAutofit/>
          </a:bodyPr>
          <a:lstStyle/>
          <a:p>
            <a:r>
              <a:rPr lang="da-DK" sz="4000" dirty="0" err="1"/>
              <a:t>Why</a:t>
            </a:r>
            <a:r>
              <a:rPr lang="da-DK" sz="4000" dirty="0"/>
              <a:t> </a:t>
            </a:r>
            <a:r>
              <a:rPr lang="da-DK" sz="4000" dirty="0" err="1"/>
              <a:t>Tokens</a:t>
            </a:r>
            <a:r>
              <a:rPr lang="da-DK" sz="4000" dirty="0"/>
              <a:t> matter</a:t>
            </a:r>
          </a:p>
        </p:txBody>
      </p:sp>
      <p:sp>
        <p:nvSpPr>
          <p:cNvPr id="21" name="Rectangle 2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FED8C1E7-B0AD-8B0D-B948-FA20FC8180CE}"/>
              </a:ext>
            </a:extLst>
          </p:cNvPr>
          <p:cNvSpPr>
            <a:spLocks noGrp="1"/>
          </p:cNvSpPr>
          <p:nvPr>
            <p:ph idx="1"/>
          </p:nvPr>
        </p:nvSpPr>
        <p:spPr>
          <a:xfrm>
            <a:off x="1115568" y="2481943"/>
            <a:ext cx="10168128" cy="3695020"/>
          </a:xfrm>
        </p:spPr>
        <p:txBody>
          <a:bodyPr>
            <a:normAutofit/>
          </a:bodyPr>
          <a:lstStyle/>
          <a:p>
            <a:r>
              <a:rPr lang="en-US" sz="2000" dirty="0"/>
              <a:t>2.000 word document price* example:</a:t>
            </a:r>
          </a:p>
          <a:p>
            <a:pPr lvl="1"/>
            <a:r>
              <a:rPr lang="en-US" sz="2000" dirty="0"/>
              <a:t>(Approximately 2,700 tokens) to analyze</a:t>
            </a:r>
          </a:p>
          <a:p>
            <a:pPr lvl="1"/>
            <a:r>
              <a:rPr lang="en-US" sz="2000" dirty="0"/>
              <a:t>AI responds with 500 words (≈670 tokens)</a:t>
            </a:r>
          </a:p>
          <a:p>
            <a:pPr lvl="1"/>
            <a:r>
              <a:rPr lang="en-US" sz="2000" dirty="0"/>
              <a:t>Cost: (2,700 × $3 + 670 × $15) / 1,000,000 = $0.018 per request</a:t>
            </a:r>
          </a:p>
          <a:p>
            <a:pPr lvl="1"/>
            <a:endParaRPr lang="en-US" sz="2000" dirty="0"/>
          </a:p>
          <a:p>
            <a:r>
              <a:rPr lang="da-DK" sz="2000" dirty="0"/>
              <a:t>Not just </a:t>
            </a:r>
            <a:r>
              <a:rPr lang="da-DK" sz="2000" dirty="0" err="1"/>
              <a:t>cost</a:t>
            </a:r>
            <a:r>
              <a:rPr lang="da-DK" sz="2000" dirty="0"/>
              <a:t>, but </a:t>
            </a:r>
            <a:r>
              <a:rPr lang="da-DK" sz="2000" dirty="0" err="1"/>
              <a:t>when</a:t>
            </a:r>
            <a:r>
              <a:rPr lang="da-DK" sz="2000" dirty="0"/>
              <a:t> </a:t>
            </a:r>
            <a:r>
              <a:rPr lang="da-DK" sz="2000" dirty="0" err="1"/>
              <a:t>you</a:t>
            </a:r>
            <a:r>
              <a:rPr lang="da-DK" sz="2000" dirty="0"/>
              <a:t> send </a:t>
            </a:r>
            <a:r>
              <a:rPr lang="da-DK" sz="2000" dirty="0" err="1"/>
              <a:t>too</a:t>
            </a:r>
            <a:r>
              <a:rPr lang="da-DK" sz="2000" dirty="0"/>
              <a:t> </a:t>
            </a:r>
            <a:r>
              <a:rPr lang="da-DK" sz="2000" dirty="0" err="1"/>
              <a:t>much</a:t>
            </a:r>
            <a:r>
              <a:rPr lang="da-DK" sz="2000" dirty="0"/>
              <a:t> information and </a:t>
            </a:r>
            <a:r>
              <a:rPr lang="da-DK" sz="2000" dirty="0" err="1"/>
              <a:t>get</a:t>
            </a:r>
            <a:r>
              <a:rPr lang="da-DK" sz="2000" dirty="0"/>
              <a:t> </a:t>
            </a:r>
            <a:r>
              <a:rPr lang="da-DK" sz="2000" dirty="0" err="1"/>
              <a:t>too</a:t>
            </a:r>
            <a:r>
              <a:rPr lang="da-DK" sz="2000" dirty="0"/>
              <a:t> </a:t>
            </a:r>
            <a:r>
              <a:rPr lang="da-DK" sz="2000" dirty="0" err="1"/>
              <a:t>much</a:t>
            </a:r>
            <a:r>
              <a:rPr lang="da-DK" sz="2000" dirty="0"/>
              <a:t> information back, </a:t>
            </a:r>
            <a:r>
              <a:rPr lang="da-DK" sz="2000" dirty="0" err="1"/>
              <a:t>then</a:t>
            </a:r>
            <a:r>
              <a:rPr lang="da-DK" sz="2000" dirty="0"/>
              <a:t> </a:t>
            </a:r>
            <a:r>
              <a:rPr lang="da-DK" sz="2000" dirty="0" err="1"/>
              <a:t>you</a:t>
            </a:r>
            <a:r>
              <a:rPr lang="da-DK" sz="2000" dirty="0"/>
              <a:t> </a:t>
            </a:r>
            <a:r>
              <a:rPr lang="da-DK" sz="2000" dirty="0" err="1"/>
              <a:t>will</a:t>
            </a:r>
            <a:r>
              <a:rPr lang="da-DK" sz="2000" dirty="0"/>
              <a:t> </a:t>
            </a:r>
            <a:r>
              <a:rPr lang="da-DK" sz="2000" dirty="0" err="1"/>
              <a:t>be</a:t>
            </a:r>
            <a:r>
              <a:rPr lang="da-DK" sz="2000" dirty="0"/>
              <a:t> </a:t>
            </a:r>
            <a:r>
              <a:rPr lang="da-DK" sz="2000" dirty="0" err="1"/>
              <a:t>overwhelmed</a:t>
            </a:r>
            <a:r>
              <a:rPr lang="da-DK" sz="2000" dirty="0"/>
              <a:t>. </a:t>
            </a:r>
            <a:r>
              <a:rPr lang="da-DK" sz="2000" dirty="0" err="1"/>
              <a:t>Cost</a:t>
            </a:r>
            <a:r>
              <a:rPr lang="da-DK" sz="2000" dirty="0"/>
              <a:t> overruns, but </a:t>
            </a:r>
            <a:r>
              <a:rPr lang="da-DK" sz="2000" dirty="0" err="1"/>
              <a:t>also</a:t>
            </a:r>
            <a:r>
              <a:rPr lang="da-DK" sz="2000" dirty="0"/>
              <a:t> human information </a:t>
            </a:r>
            <a:r>
              <a:rPr lang="da-DK" sz="2000" dirty="0" err="1"/>
              <a:t>overload</a:t>
            </a:r>
            <a:r>
              <a:rPr lang="da-DK" sz="2000" dirty="0"/>
              <a:t>.</a:t>
            </a:r>
          </a:p>
          <a:p>
            <a:endParaRPr lang="da-DK" sz="2000" dirty="0"/>
          </a:p>
          <a:p>
            <a:pPr marL="0" indent="0">
              <a:buNone/>
            </a:pPr>
            <a:r>
              <a:rPr lang="da-DK" sz="2000" dirty="0"/>
              <a:t>*</a:t>
            </a:r>
            <a:r>
              <a:rPr lang="en-US" sz="2000" dirty="0"/>
              <a:t>Prices are model-specific and change frequently</a:t>
            </a:r>
            <a:endParaRPr lang="da-DK" sz="2000" dirty="0"/>
          </a:p>
        </p:txBody>
      </p:sp>
    </p:spTree>
    <p:extLst>
      <p:ext uri="{BB962C8B-B14F-4D97-AF65-F5344CB8AC3E}">
        <p14:creationId xmlns:p14="http://schemas.microsoft.com/office/powerpoint/2010/main" val="2346273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2C383E9-32CF-5DC2-C7F1-F6487B9290F9}"/>
              </a:ext>
            </a:extLst>
          </p:cNvPr>
          <p:cNvSpPr>
            <a:spLocks noGrp="1"/>
          </p:cNvSpPr>
          <p:nvPr>
            <p:ph type="title"/>
          </p:nvPr>
        </p:nvSpPr>
        <p:spPr>
          <a:xfrm>
            <a:off x="1115568" y="548640"/>
            <a:ext cx="10168128" cy="1179576"/>
          </a:xfrm>
        </p:spPr>
        <p:txBody>
          <a:bodyPr>
            <a:normAutofit/>
          </a:bodyPr>
          <a:lstStyle/>
          <a:p>
            <a:r>
              <a:rPr lang="da-DK" sz="4000" dirty="0"/>
              <a:t>Business </a:t>
            </a:r>
            <a:r>
              <a:rPr lang="da-DK" sz="4000" dirty="0" err="1"/>
              <a:t>example</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AE338B4F-0F36-32F1-4A30-D431C1244002}"/>
              </a:ext>
            </a:extLst>
          </p:cNvPr>
          <p:cNvSpPr>
            <a:spLocks noGrp="1"/>
          </p:cNvSpPr>
          <p:nvPr>
            <p:ph idx="1"/>
          </p:nvPr>
        </p:nvSpPr>
        <p:spPr>
          <a:xfrm>
            <a:off x="1115568" y="2481943"/>
            <a:ext cx="10168128" cy="3695020"/>
          </a:xfrm>
        </p:spPr>
        <p:txBody>
          <a:bodyPr>
            <a:normAutofit/>
          </a:bodyPr>
          <a:lstStyle/>
          <a:p>
            <a:r>
              <a:rPr lang="en-US" sz="2200"/>
              <a:t>A company builds a customer support chatbot that includes their entire 500-page product manual in every single response (300,000 tokens per query).</a:t>
            </a:r>
          </a:p>
          <a:p>
            <a:r>
              <a:rPr lang="en-US" sz="2200"/>
              <a:t>With 1,000 customer questions daily, they're processing 300 million tokens per day, costing $900 daily or $27,000 monthly.</a:t>
            </a:r>
          </a:p>
          <a:p>
            <a:r>
              <a:rPr lang="en-US" sz="2200"/>
              <a:t>The proper solution uses RAG to retrieve only the relevant 2-3 pages per question, reducing to 3,000 tokens per query.</a:t>
            </a:r>
          </a:p>
          <a:p>
            <a:r>
              <a:rPr lang="en-US" sz="2200"/>
              <a:t>This drops their monthly cost from $27,000 to $270 while improving response speed.</a:t>
            </a:r>
          </a:p>
          <a:p>
            <a:r>
              <a:rPr lang="en-US" sz="2200"/>
              <a:t>Understanding tokens prevented a budget disaster and made their system 100x more efficient.</a:t>
            </a:r>
          </a:p>
        </p:txBody>
      </p:sp>
    </p:spTree>
    <p:extLst>
      <p:ext uri="{BB962C8B-B14F-4D97-AF65-F5344CB8AC3E}">
        <p14:creationId xmlns:p14="http://schemas.microsoft.com/office/powerpoint/2010/main" val="2085708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Rectangle 25">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12AD910-B7E8-E63D-755E-6152CA79C0B0}"/>
              </a:ext>
            </a:extLst>
          </p:cNvPr>
          <p:cNvSpPr>
            <a:spLocks noGrp="1"/>
          </p:cNvSpPr>
          <p:nvPr>
            <p:ph type="title"/>
          </p:nvPr>
        </p:nvSpPr>
        <p:spPr>
          <a:xfrm>
            <a:off x="1115568" y="548640"/>
            <a:ext cx="10168128" cy="1179576"/>
          </a:xfrm>
        </p:spPr>
        <p:txBody>
          <a:bodyPr>
            <a:normAutofit/>
          </a:bodyPr>
          <a:lstStyle/>
          <a:p>
            <a:r>
              <a:rPr lang="en-US" sz="4000" dirty="0"/>
              <a:t>Context Window:</a:t>
            </a:r>
            <a:endParaRPr lang="da-DK" sz="4000" dirty="0"/>
          </a:p>
        </p:txBody>
      </p:sp>
      <p:sp>
        <p:nvSpPr>
          <p:cNvPr id="28" name="Rectangle 27">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593B7658-749A-CEA7-E187-794519328357}"/>
              </a:ext>
            </a:extLst>
          </p:cNvPr>
          <p:cNvSpPr>
            <a:spLocks noGrp="1"/>
          </p:cNvSpPr>
          <p:nvPr>
            <p:ph idx="1"/>
          </p:nvPr>
        </p:nvSpPr>
        <p:spPr>
          <a:xfrm>
            <a:off x="1115568" y="2481943"/>
            <a:ext cx="10168128" cy="3695020"/>
          </a:xfrm>
        </p:spPr>
        <p:txBody>
          <a:bodyPr>
            <a:normAutofit/>
          </a:bodyPr>
          <a:lstStyle/>
          <a:p>
            <a:r>
              <a:rPr lang="en-US" sz="2200" dirty="0"/>
              <a:t>"Context window is like your desk space. A small desk means you can only look at a few pages at a time and must constantly shuffle papers. A large desk lets you spread out everything and see how it all connects - leading to better insights and faster work."</a:t>
            </a:r>
            <a:endParaRPr lang="da-DK" sz="2200" dirty="0"/>
          </a:p>
        </p:txBody>
      </p:sp>
    </p:spTree>
    <p:extLst>
      <p:ext uri="{BB962C8B-B14F-4D97-AF65-F5344CB8AC3E}">
        <p14:creationId xmlns:p14="http://schemas.microsoft.com/office/powerpoint/2010/main" val="1871838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97163A1-A949-BCB4-08BD-F0103635BEEE}"/>
              </a:ext>
            </a:extLst>
          </p:cNvPr>
          <p:cNvSpPr>
            <a:spLocks noGrp="1"/>
          </p:cNvSpPr>
          <p:nvPr>
            <p:ph type="title"/>
          </p:nvPr>
        </p:nvSpPr>
        <p:spPr>
          <a:xfrm>
            <a:off x="1115568" y="548640"/>
            <a:ext cx="10168128" cy="1179576"/>
          </a:xfrm>
        </p:spPr>
        <p:txBody>
          <a:bodyPr>
            <a:normAutofit/>
          </a:bodyPr>
          <a:lstStyle/>
          <a:p>
            <a:r>
              <a:rPr lang="en-US" sz="4000" dirty="0"/>
              <a:t>Context Window: AI's Working Memory</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919CA746-97F0-2981-1652-1EF219652A05}"/>
              </a:ext>
            </a:extLst>
          </p:cNvPr>
          <p:cNvSpPr>
            <a:spLocks noGrp="1"/>
          </p:cNvSpPr>
          <p:nvPr>
            <p:ph idx="1"/>
          </p:nvPr>
        </p:nvSpPr>
        <p:spPr>
          <a:xfrm>
            <a:off x="1115568" y="2481943"/>
            <a:ext cx="10168128" cy="3695020"/>
          </a:xfrm>
        </p:spPr>
        <p:txBody>
          <a:bodyPr>
            <a:normAutofit/>
          </a:bodyPr>
          <a:lstStyle/>
          <a:p>
            <a:r>
              <a:rPr lang="en-US" sz="1700"/>
              <a:t>The maximum amount of text (in tokens) that an AI can "remember" or work with at one time.</a:t>
            </a:r>
          </a:p>
          <a:p>
            <a:r>
              <a:rPr lang="da-DK" sz="1700"/>
              <a:t>Small Context Window (8.000 Tokens):</a:t>
            </a:r>
          </a:p>
          <a:p>
            <a:pPr lvl="1"/>
            <a:r>
              <a:rPr lang="da-DK" sz="1700"/>
              <a:t>Analyze a single customer support ticket ✅</a:t>
            </a:r>
          </a:p>
          <a:p>
            <a:pPr lvl="1"/>
            <a:r>
              <a:rPr lang="da-DK" sz="1700"/>
              <a:t>Review a short contract ✅</a:t>
            </a:r>
          </a:p>
          <a:p>
            <a:pPr lvl="1"/>
            <a:r>
              <a:rPr lang="da-DK" sz="1700"/>
              <a:t>Analyze your entire product catalog ❌</a:t>
            </a:r>
          </a:p>
          <a:p>
            <a:pPr lvl="1"/>
            <a:r>
              <a:rPr lang="da-DK" sz="1700"/>
              <a:t>Review multiple documents simultaneously ❌</a:t>
            </a:r>
          </a:p>
          <a:p>
            <a:r>
              <a:rPr lang="da-DK" sz="1700"/>
              <a:t>Large Context Window (200.000 Tokens):</a:t>
            </a:r>
          </a:p>
          <a:p>
            <a:pPr lvl="1"/>
            <a:r>
              <a:rPr lang="da-DK" sz="1700"/>
              <a:t>Analyze entire project documentation ✅</a:t>
            </a:r>
          </a:p>
          <a:p>
            <a:pPr lvl="1"/>
            <a:r>
              <a:rPr lang="da-DK" sz="1700"/>
              <a:t>Review multiple contracts side-by-side ✅</a:t>
            </a:r>
          </a:p>
          <a:p>
            <a:pPr lvl="1"/>
            <a:r>
              <a:rPr lang="da-DK" sz="1700"/>
              <a:t>Process all customer feedback from a quarter ✅</a:t>
            </a:r>
          </a:p>
          <a:p>
            <a:pPr lvl="1"/>
            <a:r>
              <a:rPr lang="da-DK" sz="1700"/>
              <a:t>Compare your policies against competitors' ✅</a:t>
            </a:r>
          </a:p>
          <a:p>
            <a:endParaRPr lang="en-US" sz="1700"/>
          </a:p>
          <a:p>
            <a:endParaRPr lang="da-DK" sz="1700"/>
          </a:p>
        </p:txBody>
      </p:sp>
    </p:spTree>
    <p:extLst>
      <p:ext uri="{BB962C8B-B14F-4D97-AF65-F5344CB8AC3E}">
        <p14:creationId xmlns:p14="http://schemas.microsoft.com/office/powerpoint/2010/main" val="36007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865E5B-1482-1B30-5B51-6B7ECDF5706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EEEB3E-7804-261F-4153-35AE36B0A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4BD95B6-4462-CF32-0230-65D1DE6D4A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95A64DA7-2DD8-7494-6E2C-CDEDF0EC0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1A0A243-D8FC-CF9A-FBEB-83CC31024DDD}"/>
              </a:ext>
            </a:extLst>
          </p:cNvPr>
          <p:cNvSpPr>
            <a:spLocks noGrp="1"/>
          </p:cNvSpPr>
          <p:nvPr>
            <p:ph type="title"/>
          </p:nvPr>
        </p:nvSpPr>
        <p:spPr>
          <a:xfrm>
            <a:off x="1115568" y="548640"/>
            <a:ext cx="10168128" cy="1179576"/>
          </a:xfrm>
        </p:spPr>
        <p:txBody>
          <a:bodyPr>
            <a:noAutofit/>
          </a:bodyPr>
          <a:lstStyle/>
          <a:p>
            <a:r>
              <a:rPr lang="en-US" sz="4000" dirty="0"/>
              <a:t>Why Size Changes What's Possible - Context Window</a:t>
            </a:r>
            <a:endParaRPr lang="da-DK" sz="4000" dirty="0"/>
          </a:p>
        </p:txBody>
      </p:sp>
      <p:sp>
        <p:nvSpPr>
          <p:cNvPr id="14" name="Rectangle 13">
            <a:extLst>
              <a:ext uri="{FF2B5EF4-FFF2-40B4-BE49-F238E27FC236}">
                <a16:creationId xmlns:a16="http://schemas.microsoft.com/office/drawing/2014/main" id="{50082A10-48FC-53B8-66FA-BE2055F3DF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570E53F1-3D90-21C5-EB9B-459CCD866D7B}"/>
              </a:ext>
            </a:extLst>
          </p:cNvPr>
          <p:cNvSpPr>
            <a:spLocks noGrp="1"/>
          </p:cNvSpPr>
          <p:nvPr>
            <p:ph idx="1"/>
          </p:nvPr>
        </p:nvSpPr>
        <p:spPr>
          <a:xfrm>
            <a:off x="1115568" y="2481943"/>
            <a:ext cx="10168128" cy="3695020"/>
          </a:xfrm>
        </p:spPr>
        <p:txBody>
          <a:bodyPr>
            <a:normAutofit/>
          </a:bodyPr>
          <a:lstStyle/>
          <a:p>
            <a:r>
              <a:rPr lang="en-US" sz="1800" b="1" dirty="0"/>
              <a:t>Use Case</a:t>
            </a:r>
            <a:r>
              <a:rPr lang="en-US" sz="1800" dirty="0"/>
              <a:t> 							</a:t>
            </a:r>
            <a:r>
              <a:rPr lang="en-US" sz="1800" b="1" dirty="0"/>
              <a:t>Context Window Needed</a:t>
            </a:r>
            <a:endParaRPr lang="en-US" sz="1800" dirty="0"/>
          </a:p>
          <a:p>
            <a:r>
              <a:rPr lang="en-US" sz="1800" dirty="0"/>
              <a:t>Single email or support ticket 					Small</a:t>
            </a:r>
          </a:p>
          <a:p>
            <a:r>
              <a:rPr lang="en-US" sz="1800" dirty="0"/>
              <a:t>Analyzing a report or short contract				Medium</a:t>
            </a:r>
          </a:p>
          <a:p>
            <a:r>
              <a:rPr lang="en-US" sz="1800" dirty="0"/>
              <a:t>Reviewing full contracts or project documentation			Large</a:t>
            </a:r>
          </a:p>
          <a:p>
            <a:r>
              <a:rPr lang="en-US" sz="1800" dirty="0"/>
              <a:t>Comparing multiple documents simultaneously 			Large</a:t>
            </a:r>
          </a:p>
          <a:p>
            <a:endParaRPr lang="en-US" sz="1800" dirty="0"/>
          </a:p>
          <a:p>
            <a:r>
              <a:rPr lang="en-US" sz="1800" dirty="0"/>
              <a:t>Bigger context window = higher cost per query. The goal is matching the right size to the right task, not always buying the biggest.</a:t>
            </a:r>
          </a:p>
        </p:txBody>
      </p:sp>
    </p:spTree>
    <p:extLst>
      <p:ext uri="{BB962C8B-B14F-4D97-AF65-F5344CB8AC3E}">
        <p14:creationId xmlns:p14="http://schemas.microsoft.com/office/powerpoint/2010/main" val="2985752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04481B4-05BF-C289-DE41-F765BF816365}"/>
              </a:ext>
            </a:extLst>
          </p:cNvPr>
          <p:cNvSpPr>
            <a:spLocks noGrp="1"/>
          </p:cNvSpPr>
          <p:nvPr>
            <p:ph type="title"/>
          </p:nvPr>
        </p:nvSpPr>
        <p:spPr>
          <a:xfrm>
            <a:off x="1115568" y="548640"/>
            <a:ext cx="10168128" cy="1179576"/>
          </a:xfrm>
        </p:spPr>
        <p:txBody>
          <a:bodyPr>
            <a:normAutofit/>
          </a:bodyPr>
          <a:lstStyle/>
          <a:p>
            <a:r>
              <a:rPr lang="da-DK" sz="4000" dirty="0"/>
              <a:t>Prompt Engineering</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C38B476-D950-1DE6-9B18-AA32A2316C65}"/>
              </a:ext>
            </a:extLst>
          </p:cNvPr>
          <p:cNvSpPr>
            <a:spLocks noGrp="1"/>
          </p:cNvSpPr>
          <p:nvPr>
            <p:ph idx="1"/>
          </p:nvPr>
        </p:nvSpPr>
        <p:spPr>
          <a:xfrm>
            <a:off x="1115568" y="2481943"/>
            <a:ext cx="10168128" cy="3695020"/>
          </a:xfrm>
        </p:spPr>
        <p:txBody>
          <a:bodyPr>
            <a:normAutofit/>
          </a:bodyPr>
          <a:lstStyle/>
          <a:p>
            <a:r>
              <a:rPr lang="en-US" sz="2200" b="1"/>
              <a:t>The art of writing clear, effective instructions to get the best results from AI.</a:t>
            </a:r>
            <a:endParaRPr lang="en-US" sz="2200"/>
          </a:p>
          <a:p>
            <a:pPr lvl="1"/>
            <a:r>
              <a:rPr lang="en-US" sz="2200"/>
              <a:t>Think of it like managing an incredibly smart junior employee who:</a:t>
            </a:r>
          </a:p>
          <a:p>
            <a:pPr lvl="1"/>
            <a:r>
              <a:rPr lang="en-US" sz="2200"/>
              <a:t>Can do almost anything you ask</a:t>
            </a:r>
          </a:p>
          <a:p>
            <a:pPr lvl="1"/>
            <a:r>
              <a:rPr lang="en-US" sz="2200"/>
              <a:t>But needs very clear instructions</a:t>
            </a:r>
          </a:p>
          <a:p>
            <a:pPr lvl="1"/>
            <a:r>
              <a:rPr lang="en-US" sz="2200"/>
              <a:t>Works better with examples</a:t>
            </a:r>
          </a:p>
          <a:p>
            <a:pPr lvl="1"/>
            <a:r>
              <a:rPr lang="en-US" sz="2200"/>
              <a:t>Performs best when given context and role</a:t>
            </a:r>
          </a:p>
          <a:p>
            <a:endParaRPr lang="da-DK" sz="2200"/>
          </a:p>
        </p:txBody>
      </p:sp>
    </p:spTree>
    <p:extLst>
      <p:ext uri="{BB962C8B-B14F-4D97-AF65-F5344CB8AC3E}">
        <p14:creationId xmlns:p14="http://schemas.microsoft.com/office/powerpoint/2010/main" val="1838517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7901699-6F58-7910-928C-18D0E14C5C4F}"/>
              </a:ext>
            </a:extLst>
          </p:cNvPr>
          <p:cNvSpPr>
            <a:spLocks noGrp="1"/>
          </p:cNvSpPr>
          <p:nvPr>
            <p:ph type="title"/>
          </p:nvPr>
        </p:nvSpPr>
        <p:spPr>
          <a:xfrm>
            <a:off x="1115568" y="548640"/>
            <a:ext cx="10168128" cy="1179576"/>
          </a:xfrm>
        </p:spPr>
        <p:txBody>
          <a:bodyPr>
            <a:normAutofit/>
          </a:bodyPr>
          <a:lstStyle/>
          <a:p>
            <a:r>
              <a:rPr lang="en-US" sz="4000" dirty="0"/>
              <a:t>Why It Matters for Business</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057B2CF-CC0C-48FF-AFBE-0D3D2E07FE29}"/>
              </a:ext>
            </a:extLst>
          </p:cNvPr>
          <p:cNvSpPr>
            <a:spLocks noGrp="1"/>
          </p:cNvSpPr>
          <p:nvPr>
            <p:ph idx="1"/>
          </p:nvPr>
        </p:nvSpPr>
        <p:spPr>
          <a:xfrm>
            <a:off x="1115568" y="2481943"/>
            <a:ext cx="10168128" cy="3695020"/>
          </a:xfrm>
        </p:spPr>
        <p:txBody>
          <a:bodyPr>
            <a:normAutofit/>
          </a:bodyPr>
          <a:lstStyle/>
          <a:p>
            <a:r>
              <a:rPr lang="en-US" sz="2200" dirty="0"/>
              <a:t>Bad prompt = wasted time, poor results, frustrated users</a:t>
            </a:r>
          </a:p>
          <a:p>
            <a:endParaRPr lang="en-US" sz="2200" dirty="0"/>
          </a:p>
          <a:p>
            <a:r>
              <a:rPr lang="en-US" sz="2200" dirty="0"/>
              <a:t>Good prompt = accurate answers, less revision, massive productivity</a:t>
            </a:r>
          </a:p>
          <a:p>
            <a:endParaRPr lang="en-US" sz="2200" dirty="0"/>
          </a:p>
          <a:p>
            <a:r>
              <a:rPr lang="en-US" sz="2200" dirty="0"/>
              <a:t>The SAME AI can give you garbage or gold depending on how you ask.</a:t>
            </a:r>
          </a:p>
        </p:txBody>
      </p:sp>
    </p:spTree>
    <p:extLst>
      <p:ext uri="{BB962C8B-B14F-4D97-AF65-F5344CB8AC3E}">
        <p14:creationId xmlns:p14="http://schemas.microsoft.com/office/powerpoint/2010/main" val="3560405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AD8B48A-BEEC-CF0F-8847-D034A332CCCE}"/>
              </a:ext>
            </a:extLst>
          </p:cNvPr>
          <p:cNvSpPr>
            <a:spLocks noGrp="1"/>
          </p:cNvSpPr>
          <p:nvPr>
            <p:ph type="title"/>
          </p:nvPr>
        </p:nvSpPr>
        <p:spPr>
          <a:xfrm>
            <a:off x="1115568" y="548640"/>
            <a:ext cx="10168128" cy="1179576"/>
          </a:xfrm>
        </p:spPr>
        <p:txBody>
          <a:bodyPr>
            <a:normAutofit/>
          </a:bodyPr>
          <a:lstStyle/>
          <a:p>
            <a:r>
              <a:rPr lang="da-DK" sz="4000"/>
              <a:t>The Core Techniques for Prompting examples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920127B5-05EA-51A3-7015-4A0EF50E5827}"/>
              </a:ext>
            </a:extLst>
          </p:cNvPr>
          <p:cNvSpPr>
            <a:spLocks noGrp="1"/>
          </p:cNvSpPr>
          <p:nvPr>
            <p:ph idx="1"/>
          </p:nvPr>
        </p:nvSpPr>
        <p:spPr>
          <a:xfrm>
            <a:off x="1115568" y="2481943"/>
            <a:ext cx="10168128" cy="3695020"/>
          </a:xfrm>
        </p:spPr>
        <p:txBody>
          <a:bodyPr>
            <a:normAutofit/>
          </a:bodyPr>
          <a:lstStyle/>
          <a:p>
            <a:pPr marL="514350" indent="-514350">
              <a:buFont typeface="+mj-lt"/>
              <a:buAutoNum type="arabicPeriod"/>
            </a:pPr>
            <a:r>
              <a:rPr lang="en-US" sz="1500"/>
              <a:t>Be Specific and Clear</a:t>
            </a:r>
          </a:p>
          <a:p>
            <a:pPr marL="514350" indent="-514350">
              <a:buFont typeface="+mj-lt"/>
              <a:buAutoNum type="arabicPeriod"/>
            </a:pPr>
            <a:endParaRPr lang="en-US" sz="1500"/>
          </a:p>
          <a:p>
            <a:pPr marL="514350" indent="-514350">
              <a:buFont typeface="+mj-lt"/>
              <a:buAutoNum type="arabicPeriod"/>
            </a:pPr>
            <a:r>
              <a:rPr lang="da-DK" sz="1500"/>
              <a:t>Provide Context</a:t>
            </a:r>
          </a:p>
          <a:p>
            <a:pPr marL="514350" indent="-514350">
              <a:buFont typeface="+mj-lt"/>
              <a:buAutoNum type="arabicPeriod"/>
            </a:pPr>
            <a:endParaRPr lang="da-DK" sz="1500"/>
          </a:p>
          <a:p>
            <a:pPr marL="514350" indent="-514350">
              <a:buFont typeface="+mj-lt"/>
              <a:buAutoNum type="arabicPeriod"/>
            </a:pPr>
            <a:r>
              <a:rPr lang="da-DK" sz="1500"/>
              <a:t>Assign a Role</a:t>
            </a:r>
          </a:p>
          <a:p>
            <a:pPr marL="514350" indent="-514350">
              <a:buFont typeface="+mj-lt"/>
              <a:buAutoNum type="arabicPeriod"/>
            </a:pPr>
            <a:endParaRPr lang="da-DK" sz="1500"/>
          </a:p>
          <a:p>
            <a:pPr marL="514350" indent="-514350">
              <a:buFont typeface="+mj-lt"/>
              <a:buAutoNum type="arabicPeriod"/>
            </a:pPr>
            <a:r>
              <a:rPr lang="da-DK" sz="1500"/>
              <a:t>Use Examples (Few-Shot Prompting)</a:t>
            </a:r>
          </a:p>
          <a:p>
            <a:pPr marL="514350" indent="-514350">
              <a:buFont typeface="+mj-lt"/>
              <a:buAutoNum type="arabicPeriod"/>
            </a:pPr>
            <a:endParaRPr lang="da-DK" sz="1500"/>
          </a:p>
          <a:p>
            <a:pPr marL="514350" indent="-514350">
              <a:buFont typeface="+mj-lt"/>
              <a:buAutoNum type="arabicPeriod"/>
            </a:pPr>
            <a:r>
              <a:rPr lang="da-DK" sz="1500"/>
              <a:t>Break Down Complex Tasks</a:t>
            </a:r>
          </a:p>
          <a:p>
            <a:pPr marL="514350" indent="-514350">
              <a:buFont typeface="+mj-lt"/>
              <a:buAutoNum type="arabicPeriod"/>
            </a:pPr>
            <a:endParaRPr lang="da-DK" sz="1500" b="1"/>
          </a:p>
          <a:p>
            <a:pPr marL="514350" indent="-514350">
              <a:buFont typeface="+mj-lt"/>
              <a:buAutoNum type="arabicPeriod"/>
            </a:pPr>
            <a:r>
              <a:rPr lang="da-DK" sz="1500"/>
              <a:t>Request Specific Format</a:t>
            </a:r>
          </a:p>
          <a:p>
            <a:pPr marL="514350" indent="-514350">
              <a:buFont typeface="+mj-lt"/>
              <a:buAutoNum type="arabicPeriod"/>
            </a:pPr>
            <a:endParaRPr lang="da-DK" sz="1500"/>
          </a:p>
          <a:p>
            <a:pPr marL="514350" indent="-514350">
              <a:buFont typeface="+mj-lt"/>
              <a:buAutoNum type="arabicPeriod"/>
            </a:pPr>
            <a:endParaRPr lang="da-DK" sz="1500"/>
          </a:p>
        </p:txBody>
      </p:sp>
    </p:spTree>
    <p:extLst>
      <p:ext uri="{BB962C8B-B14F-4D97-AF65-F5344CB8AC3E}">
        <p14:creationId xmlns:p14="http://schemas.microsoft.com/office/powerpoint/2010/main" val="200770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3B446D0-3B43-1C82-2682-AE41AF8068EB}"/>
              </a:ext>
            </a:extLst>
          </p:cNvPr>
          <p:cNvSpPr>
            <a:spLocks noGrp="1"/>
          </p:cNvSpPr>
          <p:nvPr>
            <p:ph type="title"/>
          </p:nvPr>
        </p:nvSpPr>
        <p:spPr>
          <a:xfrm>
            <a:off x="1115568" y="548640"/>
            <a:ext cx="10168128" cy="1179576"/>
          </a:xfrm>
        </p:spPr>
        <p:txBody>
          <a:bodyPr>
            <a:normAutofit/>
          </a:bodyPr>
          <a:lstStyle/>
          <a:p>
            <a:r>
              <a:rPr lang="en-US" sz="4000"/>
              <a:t>1. Be Specific and Clear</a:t>
            </a:r>
            <a:endParaRPr lang="da-DK"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5427B989-6148-E285-0D80-CF1219C618B7}"/>
              </a:ext>
            </a:extLst>
          </p:cNvPr>
          <p:cNvSpPr>
            <a:spLocks noGrp="1"/>
          </p:cNvSpPr>
          <p:nvPr>
            <p:ph idx="1"/>
          </p:nvPr>
        </p:nvSpPr>
        <p:spPr>
          <a:xfrm>
            <a:off x="1115568" y="2481943"/>
            <a:ext cx="10168128" cy="3695020"/>
          </a:xfrm>
        </p:spPr>
        <p:txBody>
          <a:bodyPr>
            <a:normAutofit/>
          </a:bodyPr>
          <a:lstStyle/>
          <a:p>
            <a:r>
              <a:rPr lang="en-US" sz="2200" b="1"/>
              <a:t>Bad:</a:t>
            </a:r>
            <a:r>
              <a:rPr lang="en-US" sz="2200"/>
              <a:t> "Write about marketing"</a:t>
            </a:r>
          </a:p>
          <a:p>
            <a:r>
              <a:rPr lang="en-US" sz="2200" b="1"/>
              <a:t>Good:</a:t>
            </a:r>
            <a:r>
              <a:rPr lang="en-US" sz="2200"/>
              <a:t> "Write a 300-word email to small business owners explaining one benefit of email marketing, using a friendly professional tone, and include one clear call-to-action"</a:t>
            </a:r>
          </a:p>
          <a:p>
            <a:r>
              <a:rPr lang="en-US" sz="2200" b="1"/>
              <a:t>Why it works:</a:t>
            </a:r>
            <a:r>
              <a:rPr lang="en-US" sz="2200"/>
              <a:t> AI knows exactly what you want - length, audience, topic, tone, structure.</a:t>
            </a:r>
          </a:p>
        </p:txBody>
      </p:sp>
    </p:spTree>
    <p:extLst>
      <p:ext uri="{BB962C8B-B14F-4D97-AF65-F5344CB8AC3E}">
        <p14:creationId xmlns:p14="http://schemas.microsoft.com/office/powerpoint/2010/main" val="2771414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E1356BE-17BE-8AD8-0F64-5E761D38FCD7}"/>
              </a:ext>
            </a:extLst>
          </p:cNvPr>
          <p:cNvSpPr>
            <a:spLocks noGrp="1"/>
          </p:cNvSpPr>
          <p:nvPr>
            <p:ph type="title"/>
          </p:nvPr>
        </p:nvSpPr>
        <p:spPr>
          <a:xfrm>
            <a:off x="1115568" y="548640"/>
            <a:ext cx="10168128" cy="1179576"/>
          </a:xfrm>
        </p:spPr>
        <p:txBody>
          <a:bodyPr>
            <a:normAutofit/>
          </a:bodyPr>
          <a:lstStyle/>
          <a:p>
            <a:r>
              <a:rPr lang="da-DK" sz="4000" dirty="0"/>
              <a:t>2. Provide </a:t>
            </a:r>
            <a:r>
              <a:rPr lang="da-DK" sz="4000" dirty="0" err="1"/>
              <a:t>Context</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30A0BA2A-BC27-B7FF-89C8-16E076441BC1}"/>
              </a:ext>
            </a:extLst>
          </p:cNvPr>
          <p:cNvSpPr>
            <a:spLocks noGrp="1"/>
          </p:cNvSpPr>
          <p:nvPr>
            <p:ph idx="1"/>
          </p:nvPr>
        </p:nvSpPr>
        <p:spPr>
          <a:xfrm>
            <a:off x="1115568" y="2481943"/>
            <a:ext cx="10168128" cy="3695020"/>
          </a:xfrm>
        </p:spPr>
        <p:txBody>
          <a:bodyPr>
            <a:normAutofit/>
          </a:bodyPr>
          <a:lstStyle/>
          <a:p>
            <a:r>
              <a:rPr lang="en-US" sz="2200" b="1"/>
              <a:t>Bad:</a:t>
            </a:r>
            <a:r>
              <a:rPr lang="en-US" sz="2200"/>
              <a:t> "Analyze this sales data"</a:t>
            </a:r>
          </a:p>
          <a:p>
            <a:r>
              <a:rPr lang="en-US" sz="2200" b="1"/>
              <a:t>Good:</a:t>
            </a:r>
            <a:r>
              <a:rPr lang="en-US" sz="2200"/>
              <a:t> "You're analyzing Q4 sales for a B2B software company. Our target customers are 50-200 employee companies. Here's our sales data: [data]. Identify trends and explain what might be causing them."</a:t>
            </a:r>
          </a:p>
          <a:p>
            <a:r>
              <a:rPr lang="en-US" sz="2200" b="1"/>
              <a:t>Why it works:</a:t>
            </a:r>
            <a:r>
              <a:rPr lang="en-US" sz="2200"/>
              <a:t> AI understands your business context and gives relevant insights.</a:t>
            </a:r>
          </a:p>
          <a:p>
            <a:pPr marL="0" indent="0">
              <a:buNone/>
            </a:pPr>
            <a:endParaRPr lang="da-DK" sz="2200"/>
          </a:p>
        </p:txBody>
      </p:sp>
    </p:spTree>
    <p:extLst>
      <p:ext uri="{BB962C8B-B14F-4D97-AF65-F5344CB8AC3E}">
        <p14:creationId xmlns:p14="http://schemas.microsoft.com/office/powerpoint/2010/main" val="11766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6630F9-0A43-884E-71E7-81CA696F5926}"/>
              </a:ext>
            </a:extLst>
          </p:cNvPr>
          <p:cNvSpPr>
            <a:spLocks noGrp="1"/>
          </p:cNvSpPr>
          <p:nvPr>
            <p:ph type="title"/>
          </p:nvPr>
        </p:nvSpPr>
        <p:spPr>
          <a:xfrm>
            <a:off x="686834" y="1153572"/>
            <a:ext cx="3200400" cy="4461163"/>
          </a:xfrm>
        </p:spPr>
        <p:txBody>
          <a:bodyPr>
            <a:normAutofit/>
          </a:bodyPr>
          <a:lstStyle/>
          <a:p>
            <a:r>
              <a:rPr lang="en-US" noProof="0">
                <a:solidFill>
                  <a:srgbClr val="FFFFFF"/>
                </a:solidFill>
              </a:rPr>
              <a:t>Sections</a:t>
            </a:r>
          </a:p>
        </p:txBody>
      </p:sp>
      <p:sp>
        <p:nvSpPr>
          <p:cNvPr id="27" name="Arc 2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Pladsholder til indhold 6">
            <a:extLst>
              <a:ext uri="{FF2B5EF4-FFF2-40B4-BE49-F238E27FC236}">
                <a16:creationId xmlns:a16="http://schemas.microsoft.com/office/drawing/2014/main" id="{2497E683-029D-45AE-4812-A040D4DED108}"/>
              </a:ext>
            </a:extLst>
          </p:cNvPr>
          <p:cNvSpPr>
            <a:spLocks noGrp="1"/>
          </p:cNvSpPr>
          <p:nvPr>
            <p:ph idx="1"/>
          </p:nvPr>
        </p:nvSpPr>
        <p:spPr>
          <a:xfrm>
            <a:off x="4447308" y="591344"/>
            <a:ext cx="6906491" cy="5585619"/>
          </a:xfrm>
        </p:spPr>
        <p:txBody>
          <a:bodyPr anchor="ctr">
            <a:normAutofit lnSpcReduction="10000"/>
          </a:bodyPr>
          <a:lstStyle/>
          <a:p>
            <a:r>
              <a:rPr lang="da-DK" sz="2200" dirty="0" err="1"/>
              <a:t>Why</a:t>
            </a:r>
            <a:r>
              <a:rPr lang="da-DK" sz="2200" dirty="0"/>
              <a:t> AI </a:t>
            </a:r>
            <a:r>
              <a:rPr lang="da-DK" sz="2200" dirty="0" err="1"/>
              <a:t>matters</a:t>
            </a:r>
            <a:r>
              <a:rPr lang="da-DK" sz="2200" dirty="0"/>
              <a:t> + </a:t>
            </a:r>
            <a:r>
              <a:rPr lang="da-DK" sz="2200" dirty="0" err="1"/>
              <a:t>history</a:t>
            </a:r>
            <a:endParaRPr lang="da-DK" sz="2200" dirty="0"/>
          </a:p>
          <a:p>
            <a:r>
              <a:rPr lang="da-DK" sz="2200" dirty="0" err="1"/>
              <a:t>Terminology</a:t>
            </a:r>
            <a:r>
              <a:rPr lang="da-DK" sz="2200" dirty="0"/>
              <a:t> (AI/ML/DL)</a:t>
            </a:r>
          </a:p>
          <a:p>
            <a:r>
              <a:rPr lang="en-US" sz="2200" dirty="0"/>
              <a:t>How AI works (tokens, context window)</a:t>
            </a:r>
          </a:p>
          <a:p>
            <a:r>
              <a:rPr lang="da-DK" sz="2200" dirty="0"/>
              <a:t>Prompt Engineering</a:t>
            </a:r>
          </a:p>
          <a:p>
            <a:r>
              <a:rPr lang="da-DK" sz="2200" dirty="0"/>
              <a:t>AI Workspaces</a:t>
            </a:r>
          </a:p>
          <a:p>
            <a:r>
              <a:rPr lang="da-DK" sz="2200" dirty="0"/>
              <a:t>RAG</a:t>
            </a:r>
          </a:p>
          <a:p>
            <a:r>
              <a:rPr lang="da-DK" sz="2200" dirty="0" err="1"/>
              <a:t>Embeddings</a:t>
            </a:r>
            <a:r>
              <a:rPr lang="da-DK" sz="2200" dirty="0"/>
              <a:t> + </a:t>
            </a:r>
            <a:r>
              <a:rPr lang="da-DK" sz="2200" dirty="0" err="1"/>
              <a:t>Vector</a:t>
            </a:r>
            <a:r>
              <a:rPr lang="da-DK" sz="2200" dirty="0"/>
              <a:t> Databases </a:t>
            </a:r>
          </a:p>
          <a:p>
            <a:r>
              <a:rPr lang="en-US" sz="2200" dirty="0"/>
              <a:t>Hallucinations + prevention</a:t>
            </a:r>
            <a:r>
              <a:rPr lang="da-DK" sz="2200" dirty="0"/>
              <a:t> </a:t>
            </a:r>
          </a:p>
          <a:p>
            <a:r>
              <a:rPr lang="da-DK" sz="2200" dirty="0" err="1"/>
              <a:t>LangChain</a:t>
            </a:r>
            <a:r>
              <a:rPr lang="da-DK" sz="2200" dirty="0"/>
              <a:t> &amp; </a:t>
            </a:r>
            <a:r>
              <a:rPr lang="da-DK" sz="2200" dirty="0" err="1"/>
              <a:t>LangGraph</a:t>
            </a:r>
            <a:endParaRPr lang="da-DK" sz="2200" dirty="0"/>
          </a:p>
          <a:p>
            <a:r>
              <a:rPr lang="da-DK" sz="2200" dirty="0"/>
              <a:t>Model </a:t>
            </a:r>
            <a:r>
              <a:rPr lang="da-DK" sz="2200" dirty="0" err="1"/>
              <a:t>Context</a:t>
            </a:r>
            <a:r>
              <a:rPr lang="da-DK" sz="2200" dirty="0"/>
              <a:t> Protocol </a:t>
            </a:r>
          </a:p>
          <a:p>
            <a:r>
              <a:rPr lang="da-DK" sz="2200" dirty="0"/>
              <a:t>AI Agents</a:t>
            </a:r>
          </a:p>
          <a:p>
            <a:r>
              <a:rPr lang="en-US" sz="2200" dirty="0"/>
              <a:t>How it all connects</a:t>
            </a:r>
          </a:p>
          <a:p>
            <a:r>
              <a:rPr lang="en-US" sz="2200" dirty="0"/>
              <a:t>10 vendor questions</a:t>
            </a:r>
          </a:p>
          <a:p>
            <a:r>
              <a:rPr lang="en-US" sz="2200" dirty="0"/>
              <a:t>Closing</a:t>
            </a:r>
            <a:endParaRPr lang="da-DK" sz="2200" dirty="0"/>
          </a:p>
        </p:txBody>
      </p:sp>
    </p:spTree>
    <p:extLst>
      <p:ext uri="{BB962C8B-B14F-4D97-AF65-F5344CB8AC3E}">
        <p14:creationId xmlns:p14="http://schemas.microsoft.com/office/powerpoint/2010/main" val="3171114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B02CC99C-5C04-6041-1BE2-CCE9E9CD353C}"/>
              </a:ext>
            </a:extLst>
          </p:cNvPr>
          <p:cNvSpPr>
            <a:spLocks noGrp="1"/>
          </p:cNvSpPr>
          <p:nvPr>
            <p:ph type="title"/>
          </p:nvPr>
        </p:nvSpPr>
        <p:spPr>
          <a:xfrm>
            <a:off x="1115568" y="548640"/>
            <a:ext cx="10168128" cy="1179576"/>
          </a:xfrm>
        </p:spPr>
        <p:txBody>
          <a:bodyPr>
            <a:normAutofit/>
          </a:bodyPr>
          <a:lstStyle/>
          <a:p>
            <a:r>
              <a:rPr lang="da-DK" sz="4000"/>
              <a:t>3. Assign a Role</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F2074C7-17C7-16DA-D968-65185ACB2BCB}"/>
              </a:ext>
            </a:extLst>
          </p:cNvPr>
          <p:cNvSpPr>
            <a:spLocks noGrp="1"/>
          </p:cNvSpPr>
          <p:nvPr>
            <p:ph idx="1"/>
          </p:nvPr>
        </p:nvSpPr>
        <p:spPr>
          <a:xfrm>
            <a:off x="1115568" y="2481943"/>
            <a:ext cx="10168128" cy="3695020"/>
          </a:xfrm>
        </p:spPr>
        <p:txBody>
          <a:bodyPr>
            <a:normAutofit/>
          </a:bodyPr>
          <a:lstStyle/>
          <a:p>
            <a:r>
              <a:rPr lang="en-US" sz="2200" b="1"/>
              <a:t>Bad:</a:t>
            </a:r>
            <a:r>
              <a:rPr lang="en-US" sz="2200"/>
              <a:t> "Review this contract"</a:t>
            </a:r>
          </a:p>
          <a:p>
            <a:r>
              <a:rPr lang="en-US" sz="2200" b="1"/>
              <a:t>Good:</a:t>
            </a:r>
            <a:r>
              <a:rPr lang="en-US" sz="2200"/>
              <a:t> "You are an experienced commercial lawyer. Review this contract and identify any clauses that could expose us to risk, particularly around liability and termination."</a:t>
            </a:r>
          </a:p>
          <a:p>
            <a:r>
              <a:rPr lang="en-US" sz="2200" b="1"/>
              <a:t>Why it works:</a:t>
            </a:r>
            <a:r>
              <a:rPr lang="en-US" sz="2200"/>
              <a:t> AI adopts appropriate expertise and perspective.</a:t>
            </a:r>
          </a:p>
          <a:p>
            <a:endParaRPr lang="da-DK" sz="2200"/>
          </a:p>
        </p:txBody>
      </p:sp>
    </p:spTree>
    <p:extLst>
      <p:ext uri="{BB962C8B-B14F-4D97-AF65-F5344CB8AC3E}">
        <p14:creationId xmlns:p14="http://schemas.microsoft.com/office/powerpoint/2010/main" val="1871211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42326AF-568B-EC6B-05A5-208C5965F688}"/>
              </a:ext>
            </a:extLst>
          </p:cNvPr>
          <p:cNvSpPr>
            <a:spLocks noGrp="1"/>
          </p:cNvSpPr>
          <p:nvPr>
            <p:ph type="title"/>
          </p:nvPr>
        </p:nvSpPr>
        <p:spPr>
          <a:xfrm>
            <a:off x="1115568" y="548640"/>
            <a:ext cx="10168128" cy="1179576"/>
          </a:xfrm>
        </p:spPr>
        <p:txBody>
          <a:bodyPr>
            <a:normAutofit/>
          </a:bodyPr>
          <a:lstStyle/>
          <a:p>
            <a:r>
              <a:rPr lang="da-DK" sz="4000"/>
              <a:t>4. Use Examples (Few-Shot Prompting)</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986AC153-75B4-48E2-7E40-2DE2F09E7011}"/>
              </a:ext>
            </a:extLst>
          </p:cNvPr>
          <p:cNvSpPr>
            <a:spLocks noGrp="1"/>
          </p:cNvSpPr>
          <p:nvPr>
            <p:ph idx="1"/>
          </p:nvPr>
        </p:nvSpPr>
        <p:spPr>
          <a:xfrm>
            <a:off x="1115568" y="2481943"/>
            <a:ext cx="10168128" cy="3695020"/>
          </a:xfrm>
        </p:spPr>
        <p:txBody>
          <a:bodyPr>
            <a:normAutofit/>
          </a:bodyPr>
          <a:lstStyle/>
          <a:p>
            <a:r>
              <a:rPr lang="en-US" sz="2200" b="1"/>
              <a:t>Bad:</a:t>
            </a:r>
            <a:r>
              <a:rPr lang="en-US" sz="2200"/>
              <a:t> "Categorize customer feedback"</a:t>
            </a:r>
          </a:p>
          <a:p>
            <a:r>
              <a:rPr lang="en-US" sz="2200" b="1"/>
              <a:t>Good:</a:t>
            </a:r>
            <a:r>
              <a:rPr lang="en-US" sz="2200"/>
              <a:t> "Categorize customer feedback into: Bug, Feature Request, or Complaint.</a:t>
            </a:r>
          </a:p>
          <a:p>
            <a:pPr lvl="1"/>
            <a:r>
              <a:rPr lang="en-US" sz="2200"/>
              <a:t>Examples:</a:t>
            </a:r>
          </a:p>
          <a:p>
            <a:pPr lvl="2"/>
            <a:r>
              <a:rPr lang="en-US" sz="2200"/>
              <a:t>'The app crashes when I upload photos' → Bug</a:t>
            </a:r>
          </a:p>
          <a:p>
            <a:pPr lvl="2"/>
            <a:r>
              <a:rPr lang="en-US" sz="2200"/>
              <a:t>'I wish I could export to PDF' → Feature Request</a:t>
            </a:r>
          </a:p>
          <a:p>
            <a:pPr lvl="2"/>
            <a:r>
              <a:rPr lang="en-US" sz="2200"/>
              <a:t>'Customer service took 3 days to respond' → Complaint</a:t>
            </a:r>
          </a:p>
          <a:p>
            <a:pPr lvl="2"/>
            <a:r>
              <a:rPr lang="en-US" sz="2200"/>
              <a:t>Now categorize these: [your actual feedback]"</a:t>
            </a:r>
          </a:p>
          <a:p>
            <a:r>
              <a:rPr lang="en-US" sz="2200" b="1"/>
              <a:t>Why it works:</a:t>
            </a:r>
            <a:r>
              <a:rPr lang="en-US" sz="2200"/>
              <a:t> AI learns your exact classification system from examples.</a:t>
            </a:r>
          </a:p>
        </p:txBody>
      </p:sp>
    </p:spTree>
    <p:extLst>
      <p:ext uri="{BB962C8B-B14F-4D97-AF65-F5344CB8AC3E}">
        <p14:creationId xmlns:p14="http://schemas.microsoft.com/office/powerpoint/2010/main" val="804696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7B6D3A7-5869-F02B-14C0-E00A596D12AD}"/>
              </a:ext>
            </a:extLst>
          </p:cNvPr>
          <p:cNvSpPr>
            <a:spLocks noGrp="1"/>
          </p:cNvSpPr>
          <p:nvPr>
            <p:ph type="title"/>
          </p:nvPr>
        </p:nvSpPr>
        <p:spPr>
          <a:xfrm>
            <a:off x="1115568" y="548640"/>
            <a:ext cx="10168128" cy="1179576"/>
          </a:xfrm>
        </p:spPr>
        <p:txBody>
          <a:bodyPr>
            <a:normAutofit/>
          </a:bodyPr>
          <a:lstStyle/>
          <a:p>
            <a:r>
              <a:rPr lang="da-DK" sz="4000" dirty="0"/>
              <a:t>5. </a:t>
            </a:r>
            <a:r>
              <a:rPr lang="da-DK" sz="4000" dirty="0" err="1"/>
              <a:t>Use</a:t>
            </a:r>
            <a:r>
              <a:rPr lang="da-DK" sz="4000" dirty="0"/>
              <a:t> </a:t>
            </a:r>
            <a:r>
              <a:rPr lang="da-DK" sz="4000" dirty="0" err="1"/>
              <a:t>Examples</a:t>
            </a:r>
            <a:r>
              <a:rPr lang="da-DK" sz="4000" dirty="0"/>
              <a:t> (Break Down </a:t>
            </a:r>
            <a:r>
              <a:rPr lang="da-DK" sz="4000" dirty="0" err="1"/>
              <a:t>Complex</a:t>
            </a:r>
            <a:r>
              <a:rPr lang="da-DK" sz="4000" dirty="0"/>
              <a:t> Tasks)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CCB5D14A-879C-1FD0-1F1F-97604C115A6C}"/>
              </a:ext>
            </a:extLst>
          </p:cNvPr>
          <p:cNvSpPr>
            <a:spLocks noGrp="1"/>
          </p:cNvSpPr>
          <p:nvPr>
            <p:ph idx="1"/>
          </p:nvPr>
        </p:nvSpPr>
        <p:spPr>
          <a:xfrm>
            <a:off x="1115568" y="2481943"/>
            <a:ext cx="10168128" cy="3695020"/>
          </a:xfrm>
        </p:spPr>
        <p:txBody>
          <a:bodyPr>
            <a:normAutofit/>
          </a:bodyPr>
          <a:lstStyle/>
          <a:p>
            <a:r>
              <a:rPr lang="en-US" sz="2200" b="1" dirty="0"/>
              <a:t>Bad:</a:t>
            </a:r>
            <a:r>
              <a:rPr lang="en-US" sz="2200" dirty="0"/>
              <a:t> "Analyze our competitor"</a:t>
            </a:r>
          </a:p>
          <a:p>
            <a:r>
              <a:rPr lang="en-US" sz="2200" b="1" dirty="0"/>
              <a:t>Good:</a:t>
            </a:r>
            <a:r>
              <a:rPr lang="en-US" sz="2200" dirty="0"/>
              <a:t> "Analyze our competitor in three steps:</a:t>
            </a:r>
          </a:p>
          <a:p>
            <a:r>
              <a:rPr lang="en-US" sz="2200" dirty="0"/>
              <a:t>First, summarize their pricing model</a:t>
            </a:r>
          </a:p>
          <a:p>
            <a:r>
              <a:rPr lang="en-US" sz="2200" dirty="0"/>
              <a:t>Then, compare their features to ours</a:t>
            </a:r>
          </a:p>
          <a:p>
            <a:r>
              <a:rPr lang="en-US" sz="2200" dirty="0"/>
              <a:t>Finally, recommend 3 specific improvements we should make</a:t>
            </a:r>
          </a:p>
          <a:p>
            <a:r>
              <a:rPr lang="en-US" sz="2200" dirty="0"/>
              <a:t>Work through each step before moving to the next."</a:t>
            </a:r>
          </a:p>
          <a:p>
            <a:r>
              <a:rPr lang="en-US" sz="2200" b="1" dirty="0"/>
              <a:t>Why it works:</a:t>
            </a:r>
            <a:r>
              <a:rPr lang="en-US" sz="2200" dirty="0"/>
              <a:t> AI approaches systematically rather than jumping to conclusions.</a:t>
            </a:r>
          </a:p>
          <a:p>
            <a:pPr marL="0" indent="0">
              <a:buNone/>
            </a:pPr>
            <a:endParaRPr lang="da-DK" sz="2200" dirty="0"/>
          </a:p>
        </p:txBody>
      </p:sp>
    </p:spTree>
    <p:extLst>
      <p:ext uri="{BB962C8B-B14F-4D97-AF65-F5344CB8AC3E}">
        <p14:creationId xmlns:p14="http://schemas.microsoft.com/office/powerpoint/2010/main" val="414802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6BE3D9D-B655-4657-41C1-6561919BE1E0}"/>
              </a:ext>
            </a:extLst>
          </p:cNvPr>
          <p:cNvSpPr>
            <a:spLocks noGrp="1"/>
          </p:cNvSpPr>
          <p:nvPr>
            <p:ph type="title"/>
          </p:nvPr>
        </p:nvSpPr>
        <p:spPr>
          <a:xfrm>
            <a:off x="1115568" y="548640"/>
            <a:ext cx="10168128" cy="1179576"/>
          </a:xfrm>
        </p:spPr>
        <p:txBody>
          <a:bodyPr>
            <a:normAutofit/>
          </a:bodyPr>
          <a:lstStyle/>
          <a:p>
            <a:r>
              <a:rPr lang="da-DK" sz="4000" dirty="0"/>
              <a:t>6. </a:t>
            </a:r>
            <a:r>
              <a:rPr lang="da-DK" sz="4000" dirty="0" err="1"/>
              <a:t>Request</a:t>
            </a:r>
            <a:r>
              <a:rPr lang="da-DK" sz="4000" dirty="0"/>
              <a:t> </a:t>
            </a:r>
            <a:r>
              <a:rPr lang="da-DK" sz="4000" dirty="0" err="1"/>
              <a:t>Specific</a:t>
            </a:r>
            <a:r>
              <a:rPr lang="da-DK" sz="4000" dirty="0"/>
              <a:t> Format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8CFFC4C-9F71-07AD-D811-61AB2326768F}"/>
              </a:ext>
            </a:extLst>
          </p:cNvPr>
          <p:cNvSpPr>
            <a:spLocks noGrp="1"/>
          </p:cNvSpPr>
          <p:nvPr>
            <p:ph idx="1"/>
          </p:nvPr>
        </p:nvSpPr>
        <p:spPr>
          <a:xfrm>
            <a:off x="1115568" y="2481943"/>
            <a:ext cx="10168128" cy="3695020"/>
          </a:xfrm>
        </p:spPr>
        <p:txBody>
          <a:bodyPr>
            <a:normAutofit/>
          </a:bodyPr>
          <a:lstStyle/>
          <a:p>
            <a:r>
              <a:rPr lang="en-US" sz="2200" b="1" dirty="0"/>
              <a:t>Bad:</a:t>
            </a:r>
            <a:r>
              <a:rPr lang="en-US" sz="2200" dirty="0"/>
              <a:t> "Give me project risks"</a:t>
            </a:r>
          </a:p>
          <a:p>
            <a:endParaRPr lang="en-US" sz="2200" b="1" dirty="0"/>
          </a:p>
          <a:p>
            <a:r>
              <a:rPr lang="en-US" sz="2200" b="1" dirty="0"/>
              <a:t>Good:</a:t>
            </a:r>
            <a:r>
              <a:rPr lang="en-US" sz="2200" dirty="0"/>
              <a:t> "List project risks in a table with columns: Risk, Likelihood (High/Medium/Low), Impact (High/Medium/Low), Mitigation Strategy. Provide 5 risks."</a:t>
            </a:r>
          </a:p>
          <a:p>
            <a:endParaRPr lang="en-US" sz="2200" b="1" dirty="0"/>
          </a:p>
          <a:p>
            <a:r>
              <a:rPr lang="en-US" sz="2200" b="1" dirty="0"/>
              <a:t>Why it works:</a:t>
            </a:r>
            <a:r>
              <a:rPr lang="en-US" sz="2200" dirty="0"/>
              <a:t> You get structured, usable output immediately.</a:t>
            </a:r>
          </a:p>
        </p:txBody>
      </p:sp>
    </p:spTree>
    <p:extLst>
      <p:ext uri="{BB962C8B-B14F-4D97-AF65-F5344CB8AC3E}">
        <p14:creationId xmlns:p14="http://schemas.microsoft.com/office/powerpoint/2010/main" val="591671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5D69C6-9503-E065-DBDF-C2D86276BFC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51EB7C9-A9D0-CB58-4760-E721363AA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64F2F9-BCD5-1F6A-7DEC-B4A8F9C1DF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0B00A117-F2F3-2A52-5BCB-2FE8765BC9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683EEA1-6F37-4021-63D6-CFE96EB594FB}"/>
              </a:ext>
            </a:extLst>
          </p:cNvPr>
          <p:cNvSpPr>
            <a:spLocks noGrp="1"/>
          </p:cNvSpPr>
          <p:nvPr>
            <p:ph type="title"/>
          </p:nvPr>
        </p:nvSpPr>
        <p:spPr>
          <a:xfrm>
            <a:off x="1115568" y="548640"/>
            <a:ext cx="10168128" cy="1179576"/>
          </a:xfrm>
        </p:spPr>
        <p:txBody>
          <a:bodyPr>
            <a:normAutofit/>
          </a:bodyPr>
          <a:lstStyle/>
          <a:p>
            <a:r>
              <a:rPr lang="da-DK" sz="4000" dirty="0"/>
              <a:t>AI Workspaces</a:t>
            </a:r>
          </a:p>
        </p:txBody>
      </p:sp>
      <p:sp>
        <p:nvSpPr>
          <p:cNvPr id="14" name="Rectangle 13">
            <a:extLst>
              <a:ext uri="{FF2B5EF4-FFF2-40B4-BE49-F238E27FC236}">
                <a16:creationId xmlns:a16="http://schemas.microsoft.com/office/drawing/2014/main" id="{D5666CCD-989B-25D8-550C-BBD94A3C5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2958AEE-9E3B-4820-A74B-7F66468A53AC}"/>
              </a:ext>
            </a:extLst>
          </p:cNvPr>
          <p:cNvSpPr>
            <a:spLocks noGrp="1"/>
          </p:cNvSpPr>
          <p:nvPr>
            <p:ph idx="1"/>
          </p:nvPr>
        </p:nvSpPr>
        <p:spPr>
          <a:xfrm>
            <a:off x="1115568" y="2481943"/>
            <a:ext cx="10168128" cy="3695020"/>
          </a:xfrm>
        </p:spPr>
        <p:txBody>
          <a:bodyPr>
            <a:normAutofit/>
          </a:bodyPr>
          <a:lstStyle/>
          <a:p>
            <a:r>
              <a:rPr lang="en-US" sz="2000" b="1" dirty="0"/>
              <a:t>What it is:</a:t>
            </a:r>
            <a:r>
              <a:rPr lang="en-US" sz="2000" dirty="0"/>
              <a:t> It is a workspace where you can add documents, set custom instructions, and have ongoing conversations - everything stays organized in one place.</a:t>
            </a:r>
          </a:p>
          <a:p>
            <a:r>
              <a:rPr lang="en-US" sz="2000" b="1" dirty="0"/>
              <a:t>Think of it like:</a:t>
            </a:r>
            <a:r>
              <a:rPr lang="en-US" sz="2000" dirty="0"/>
              <a:t> A dedicated folder for a specific topic or client where the AI tool "remembers" your context.</a:t>
            </a:r>
          </a:p>
          <a:p>
            <a:endParaRPr lang="da-DK" sz="2000" dirty="0"/>
          </a:p>
          <a:p>
            <a:r>
              <a:rPr lang="en-US" sz="2000" dirty="0"/>
              <a:t>“In AI Workspaces you add your documents once, set how the AI tool should behave, and then every conversation has that context. It's perfect for working on client accounts, domain expertise, or any topic where you want the AI to remember your documents and past discussions."</a:t>
            </a:r>
            <a:endParaRPr lang="da-DK" sz="2000" dirty="0"/>
          </a:p>
        </p:txBody>
      </p:sp>
    </p:spTree>
    <p:extLst>
      <p:ext uri="{BB962C8B-B14F-4D97-AF65-F5344CB8AC3E}">
        <p14:creationId xmlns:p14="http://schemas.microsoft.com/office/powerpoint/2010/main" val="4290135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B4AD6C-71CA-6CDF-7A62-DEF10940DAA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C6BFFAB-8B4E-95F3-9BD5-1AFB66DE5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A64525-53A2-4F0A-BD0E-A383E8CA95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03FE10C2-09F1-7E50-4632-0ACA493D1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2DD7B06-8065-A9CA-19A2-DE32298D4BAE}"/>
              </a:ext>
            </a:extLst>
          </p:cNvPr>
          <p:cNvSpPr>
            <a:spLocks noGrp="1"/>
          </p:cNvSpPr>
          <p:nvPr>
            <p:ph type="title"/>
          </p:nvPr>
        </p:nvSpPr>
        <p:spPr>
          <a:xfrm>
            <a:off x="1115568" y="548640"/>
            <a:ext cx="10168128" cy="1179576"/>
          </a:xfrm>
        </p:spPr>
        <p:txBody>
          <a:bodyPr>
            <a:normAutofit/>
          </a:bodyPr>
          <a:lstStyle/>
          <a:p>
            <a:r>
              <a:rPr lang="da-DK" sz="4000" dirty="0"/>
              <a:t>AI Workspaces (General </a:t>
            </a:r>
            <a:r>
              <a:rPr lang="da-DK" sz="4000" dirty="0" err="1"/>
              <a:t>Concept</a:t>
            </a:r>
            <a:r>
              <a:rPr lang="da-DK" sz="4000" dirty="0"/>
              <a:t>)</a:t>
            </a:r>
          </a:p>
        </p:txBody>
      </p:sp>
      <p:sp>
        <p:nvSpPr>
          <p:cNvPr id="14" name="Rectangle 13">
            <a:extLst>
              <a:ext uri="{FF2B5EF4-FFF2-40B4-BE49-F238E27FC236}">
                <a16:creationId xmlns:a16="http://schemas.microsoft.com/office/drawing/2014/main" id="{A6BAE2DE-BDFE-9370-C104-FDA9D97BBE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56AF3675-5085-FC91-1B5F-B05DD02D009B}"/>
              </a:ext>
            </a:extLst>
          </p:cNvPr>
          <p:cNvSpPr>
            <a:spLocks noGrp="1"/>
          </p:cNvSpPr>
          <p:nvPr>
            <p:ph idx="1"/>
          </p:nvPr>
        </p:nvSpPr>
        <p:spPr>
          <a:xfrm>
            <a:off x="1115568" y="2481943"/>
            <a:ext cx="10168128" cy="3695020"/>
          </a:xfrm>
        </p:spPr>
        <p:txBody>
          <a:bodyPr>
            <a:normAutofit fontScale="62500" lnSpcReduction="20000"/>
          </a:bodyPr>
          <a:lstStyle/>
          <a:p>
            <a:r>
              <a:rPr lang="en-US" sz="2400" b="1" dirty="0"/>
              <a:t>1. Document Library</a:t>
            </a:r>
          </a:p>
          <a:p>
            <a:pPr lvl="1"/>
            <a:r>
              <a:rPr lang="en-US" sz="2000" dirty="0"/>
              <a:t>Upload files relevant to this project</a:t>
            </a:r>
          </a:p>
          <a:p>
            <a:pPr lvl="1"/>
            <a:r>
              <a:rPr lang="en-US" sz="2000" dirty="0"/>
              <a:t>AI can reference these documents automatically</a:t>
            </a:r>
          </a:p>
          <a:p>
            <a:pPr lvl="1"/>
            <a:r>
              <a:rPr lang="en-US" sz="2000" dirty="0"/>
              <a:t>Examples: Policies, contracts, manuals, research, meeting notes</a:t>
            </a:r>
          </a:p>
          <a:p>
            <a:r>
              <a:rPr lang="en-US" sz="2400" b="1" dirty="0"/>
              <a:t>2. Custom Behavior Settings</a:t>
            </a:r>
          </a:p>
          <a:p>
            <a:pPr lvl="1"/>
            <a:r>
              <a:rPr lang="en-US" sz="2000" dirty="0"/>
              <a:t>Define how AI should act for this specific project</a:t>
            </a:r>
          </a:p>
          <a:p>
            <a:pPr lvl="1"/>
            <a:r>
              <a:rPr lang="en-US" sz="2000" dirty="0"/>
              <a:t>Set tone, expertise level, rules to follow</a:t>
            </a:r>
          </a:p>
          <a:p>
            <a:pPr lvl="1"/>
            <a:r>
              <a:rPr lang="en-US" sz="2000" dirty="0"/>
              <a:t>Example: "Act as a sales consultant. Use formal tone. Target audience is enterprise clients."</a:t>
            </a:r>
          </a:p>
          <a:p>
            <a:r>
              <a:rPr lang="en-US" sz="2400" b="1" dirty="0"/>
              <a:t>3. Persistent Memory</a:t>
            </a:r>
          </a:p>
          <a:p>
            <a:pPr lvl="1"/>
            <a:r>
              <a:rPr lang="en-US" sz="2000" dirty="0"/>
              <a:t>Conversation history saved within the project</a:t>
            </a:r>
          </a:p>
          <a:p>
            <a:pPr lvl="1"/>
            <a:r>
              <a:rPr lang="en-US" sz="2000" dirty="0"/>
              <a:t>AI remembers previous discussions</a:t>
            </a:r>
          </a:p>
          <a:p>
            <a:pPr lvl="1"/>
            <a:r>
              <a:rPr lang="en-US" sz="2000" dirty="0"/>
              <a:t>No need to repeat context each time</a:t>
            </a:r>
          </a:p>
          <a:p>
            <a:r>
              <a:rPr lang="en-US" sz="2400" b="1" dirty="0"/>
              <a:t>4. Automatic Document Search</a:t>
            </a:r>
          </a:p>
          <a:p>
            <a:pPr lvl="1"/>
            <a:r>
              <a:rPr lang="en-US" sz="2000" dirty="0"/>
              <a:t>AI searches uploaded documents when answering</a:t>
            </a:r>
          </a:p>
          <a:p>
            <a:pPr lvl="1"/>
            <a:r>
              <a:rPr lang="en-US" sz="2000" dirty="0"/>
              <a:t>Finds relevant information without you specifying which document</a:t>
            </a:r>
          </a:p>
          <a:p>
            <a:pPr lvl="1"/>
            <a:r>
              <a:rPr lang="en-US" sz="2000" dirty="0"/>
              <a:t>Built-in RAG functionality</a:t>
            </a:r>
          </a:p>
        </p:txBody>
      </p:sp>
    </p:spTree>
    <p:extLst>
      <p:ext uri="{BB962C8B-B14F-4D97-AF65-F5344CB8AC3E}">
        <p14:creationId xmlns:p14="http://schemas.microsoft.com/office/powerpoint/2010/main" val="13498507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282DA8-4BC3-3783-1481-9E9F22B1849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02E3AD-2B7C-831F-1084-73FAC422E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D5F4B17-5DBF-AEFD-3D75-C566B55F5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BD120420-268F-19F6-3B10-EB74BC6C29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72CB7AB-FD07-34FC-57FC-5CCE0DF97712}"/>
              </a:ext>
            </a:extLst>
          </p:cNvPr>
          <p:cNvSpPr>
            <a:spLocks noGrp="1"/>
          </p:cNvSpPr>
          <p:nvPr>
            <p:ph type="title"/>
          </p:nvPr>
        </p:nvSpPr>
        <p:spPr>
          <a:xfrm>
            <a:off x="1115568" y="548640"/>
            <a:ext cx="10168128" cy="1179576"/>
          </a:xfrm>
        </p:spPr>
        <p:txBody>
          <a:bodyPr>
            <a:normAutofit/>
          </a:bodyPr>
          <a:lstStyle/>
          <a:p>
            <a:r>
              <a:rPr lang="en-US" sz="4000" dirty="0"/>
              <a:t>Example 1: </a:t>
            </a:r>
            <a:r>
              <a:rPr lang="da-DK" sz="4000" dirty="0"/>
              <a:t>Client </a:t>
            </a:r>
            <a:r>
              <a:rPr lang="da-DK" sz="4000" dirty="0" err="1"/>
              <a:t>Account</a:t>
            </a:r>
            <a:r>
              <a:rPr lang="da-DK" sz="4000" dirty="0"/>
              <a:t> Management</a:t>
            </a:r>
          </a:p>
        </p:txBody>
      </p:sp>
      <p:sp>
        <p:nvSpPr>
          <p:cNvPr id="14" name="Rectangle 13">
            <a:extLst>
              <a:ext uri="{FF2B5EF4-FFF2-40B4-BE49-F238E27FC236}">
                <a16:creationId xmlns:a16="http://schemas.microsoft.com/office/drawing/2014/main" id="{6AA6BB5B-00E0-8572-1CB0-11BA85526B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3E17FF61-8348-9C7C-E73A-FCEDAA7E665C}"/>
              </a:ext>
            </a:extLst>
          </p:cNvPr>
          <p:cNvSpPr>
            <a:spLocks noGrp="1"/>
          </p:cNvSpPr>
          <p:nvPr>
            <p:ph idx="1"/>
          </p:nvPr>
        </p:nvSpPr>
        <p:spPr>
          <a:xfrm>
            <a:off x="1115568" y="2481943"/>
            <a:ext cx="10168128" cy="3695020"/>
          </a:xfrm>
        </p:spPr>
        <p:txBody>
          <a:bodyPr>
            <a:normAutofit fontScale="55000" lnSpcReduction="20000"/>
          </a:bodyPr>
          <a:lstStyle/>
          <a:p>
            <a:r>
              <a:rPr lang="en-US" b="1" dirty="0"/>
              <a:t>Name of AI workspace:</a:t>
            </a:r>
            <a:r>
              <a:rPr lang="en-US" dirty="0"/>
              <a:t> “Company ABA Implementation"</a:t>
            </a:r>
          </a:p>
          <a:p>
            <a:r>
              <a:rPr lang="en-US" b="1" dirty="0"/>
              <a:t>Documents:</a:t>
            </a:r>
            <a:endParaRPr lang="en-US" dirty="0"/>
          </a:p>
          <a:p>
            <a:pPr lvl="1"/>
            <a:r>
              <a:rPr lang="en-US" dirty="0"/>
              <a:t>Client requirements</a:t>
            </a:r>
          </a:p>
          <a:p>
            <a:pPr lvl="1"/>
            <a:r>
              <a:rPr lang="en-US" dirty="0"/>
              <a:t>Technical specifications</a:t>
            </a:r>
          </a:p>
          <a:p>
            <a:pPr lvl="1"/>
            <a:r>
              <a:rPr lang="en-US" dirty="0"/>
              <a:t>Meeting notes</a:t>
            </a:r>
          </a:p>
          <a:p>
            <a:pPr lvl="1"/>
            <a:r>
              <a:rPr lang="en-US" dirty="0"/>
              <a:t>Contracts and proposals</a:t>
            </a:r>
          </a:p>
          <a:p>
            <a:pPr lvl="1"/>
            <a:r>
              <a:rPr lang="en-US" dirty="0"/>
              <a:t>Implementation timeline</a:t>
            </a:r>
          </a:p>
          <a:p>
            <a:r>
              <a:rPr lang="en-US" b="1" dirty="0"/>
              <a:t>Custom settings:</a:t>
            </a:r>
            <a:r>
              <a:rPr lang="en-US" dirty="0"/>
              <a:t> "You manage the Company ABA implementation. They're a 150-person manufacturing company. Budget is $50K. Always reference their specific requirements and constraints."</a:t>
            </a:r>
          </a:p>
          <a:p>
            <a:r>
              <a:rPr lang="en-US" b="1" dirty="0"/>
              <a:t>Usage:</a:t>
            </a:r>
            <a:endParaRPr lang="en-US" dirty="0"/>
          </a:p>
          <a:p>
            <a:pPr lvl="1"/>
            <a:r>
              <a:rPr lang="en-US" dirty="0"/>
              <a:t>Week 1: "Based on requirements, create implementation timeline"</a:t>
            </a:r>
          </a:p>
          <a:p>
            <a:pPr lvl="1"/>
            <a:r>
              <a:rPr lang="en-US" dirty="0"/>
              <a:t>Week 3: "Draft progress update for client" (AI knows all previous context)</a:t>
            </a:r>
          </a:p>
          <a:p>
            <a:pPr lvl="1"/>
            <a:r>
              <a:rPr lang="en-US" dirty="0"/>
              <a:t>Week 5: "Client wants to add 50 users - budget impact?" (AI checks proposal)</a:t>
            </a:r>
          </a:p>
          <a:p>
            <a:r>
              <a:rPr lang="en-US" b="1" dirty="0"/>
              <a:t>Benefit:</a:t>
            </a:r>
            <a:r>
              <a:rPr lang="en-US" dirty="0"/>
              <a:t> All client context in one place, consistent responses</a:t>
            </a:r>
          </a:p>
        </p:txBody>
      </p:sp>
    </p:spTree>
    <p:extLst>
      <p:ext uri="{BB962C8B-B14F-4D97-AF65-F5344CB8AC3E}">
        <p14:creationId xmlns:p14="http://schemas.microsoft.com/office/powerpoint/2010/main" val="1134003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99E643-D92D-C801-3381-E53AD6733E0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FA89242-53D8-55AA-93EF-FADB82A7D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A939389-3F63-0457-8D2A-2C8A8A64E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EFF0092-9895-DB72-95AF-8690208FA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DBEBFA7-7F5F-4CFE-7BD4-9793165122EE}"/>
              </a:ext>
            </a:extLst>
          </p:cNvPr>
          <p:cNvSpPr>
            <a:spLocks noGrp="1"/>
          </p:cNvSpPr>
          <p:nvPr>
            <p:ph type="title"/>
          </p:nvPr>
        </p:nvSpPr>
        <p:spPr>
          <a:xfrm>
            <a:off x="1115568" y="548640"/>
            <a:ext cx="10168128" cy="1179576"/>
          </a:xfrm>
        </p:spPr>
        <p:txBody>
          <a:bodyPr>
            <a:normAutofit/>
          </a:bodyPr>
          <a:lstStyle/>
          <a:p>
            <a:r>
              <a:rPr lang="en-US" sz="4000" dirty="0"/>
              <a:t>Example 2: </a:t>
            </a:r>
            <a:r>
              <a:rPr lang="da-DK" sz="4000" dirty="0"/>
              <a:t>HR Self-Service</a:t>
            </a:r>
          </a:p>
        </p:txBody>
      </p:sp>
      <p:sp>
        <p:nvSpPr>
          <p:cNvPr id="14" name="Rectangle 13">
            <a:extLst>
              <a:ext uri="{FF2B5EF4-FFF2-40B4-BE49-F238E27FC236}">
                <a16:creationId xmlns:a16="http://schemas.microsoft.com/office/drawing/2014/main" id="{01B9D023-AD94-A4D7-A3D4-42AD71718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C2034750-C138-05D9-83F3-CA24ED751407}"/>
              </a:ext>
            </a:extLst>
          </p:cNvPr>
          <p:cNvSpPr>
            <a:spLocks noGrp="1"/>
          </p:cNvSpPr>
          <p:nvPr>
            <p:ph idx="1"/>
          </p:nvPr>
        </p:nvSpPr>
        <p:spPr>
          <a:xfrm>
            <a:off x="1115568" y="2481943"/>
            <a:ext cx="10168128" cy="3695020"/>
          </a:xfrm>
        </p:spPr>
        <p:txBody>
          <a:bodyPr>
            <a:normAutofit fontScale="62500" lnSpcReduction="20000"/>
          </a:bodyPr>
          <a:lstStyle/>
          <a:p>
            <a:r>
              <a:rPr lang="en-US" b="1" dirty="0"/>
              <a:t>Name of AI workspace:</a:t>
            </a:r>
            <a:r>
              <a:rPr lang="en-US" dirty="0"/>
              <a:t> "Employee Policy Assistant"</a:t>
            </a:r>
          </a:p>
          <a:p>
            <a:r>
              <a:rPr lang="en-US" b="1" dirty="0"/>
              <a:t>Documents:</a:t>
            </a:r>
            <a:endParaRPr lang="en-US" dirty="0"/>
          </a:p>
          <a:p>
            <a:pPr lvl="1"/>
            <a:r>
              <a:rPr lang="en-US" dirty="0"/>
              <a:t>Employee handbook</a:t>
            </a:r>
          </a:p>
          <a:p>
            <a:pPr lvl="1"/>
            <a:r>
              <a:rPr lang="en-US" dirty="0"/>
              <a:t>Leave policies</a:t>
            </a:r>
          </a:p>
          <a:p>
            <a:pPr lvl="1"/>
            <a:r>
              <a:rPr lang="en-US" dirty="0"/>
              <a:t>Benefits guide</a:t>
            </a:r>
          </a:p>
          <a:p>
            <a:pPr lvl="1"/>
            <a:r>
              <a:rPr lang="en-US" dirty="0"/>
              <a:t>Expense rules</a:t>
            </a:r>
          </a:p>
          <a:p>
            <a:pPr lvl="1"/>
            <a:r>
              <a:rPr lang="en-US" dirty="0"/>
              <a:t>Remote work policy</a:t>
            </a:r>
          </a:p>
          <a:p>
            <a:r>
              <a:rPr lang="en-US" b="1" dirty="0"/>
              <a:t>Custom settings:</a:t>
            </a:r>
            <a:r>
              <a:rPr lang="en-US" dirty="0"/>
              <a:t> "Help employees understand company policies. Always cite specific policy section. If policy doesn't address the question, recommend contacting HR directly."</a:t>
            </a:r>
          </a:p>
          <a:p>
            <a:r>
              <a:rPr lang="en-US" b="1" dirty="0"/>
              <a:t>Usage:</a:t>
            </a:r>
            <a:endParaRPr lang="en-US" dirty="0"/>
          </a:p>
          <a:p>
            <a:pPr lvl="1"/>
            <a:r>
              <a:rPr lang="en-US" dirty="0"/>
              <a:t>Employee: "How much vacation do I have?"</a:t>
            </a:r>
          </a:p>
          <a:p>
            <a:pPr lvl="1"/>
            <a:r>
              <a:rPr lang="en-US" dirty="0"/>
              <a:t>Manager: "Can my team work remotely 3 days/week?"</a:t>
            </a:r>
          </a:p>
          <a:p>
            <a:pPr lvl="1"/>
            <a:r>
              <a:rPr lang="en-US" dirty="0"/>
              <a:t>Employee: "What's reimbursable for home office setup?"</a:t>
            </a:r>
          </a:p>
          <a:p>
            <a:r>
              <a:rPr lang="en-US" b="1" dirty="0"/>
              <a:t>Benefit:</a:t>
            </a:r>
            <a:r>
              <a:rPr lang="en-US" dirty="0"/>
              <a:t> Self-service reduces HR inquiries by 60-70%</a:t>
            </a:r>
          </a:p>
        </p:txBody>
      </p:sp>
    </p:spTree>
    <p:extLst>
      <p:ext uri="{BB962C8B-B14F-4D97-AF65-F5344CB8AC3E}">
        <p14:creationId xmlns:p14="http://schemas.microsoft.com/office/powerpoint/2010/main" val="1012953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2A1780-5835-1762-85C9-1EB1306AC7E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D37BC0-EEE5-8259-69AF-FA6819495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362EF49-82E2-D0C1-EC7D-6BE3C8BFC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9C6B10FF-4FFE-6787-92F5-084F65844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74FB277-5390-9208-D48A-63A50A7FF1CC}"/>
              </a:ext>
            </a:extLst>
          </p:cNvPr>
          <p:cNvSpPr>
            <a:spLocks noGrp="1"/>
          </p:cNvSpPr>
          <p:nvPr>
            <p:ph type="title"/>
          </p:nvPr>
        </p:nvSpPr>
        <p:spPr>
          <a:xfrm>
            <a:off x="1115568" y="548640"/>
            <a:ext cx="10168128" cy="1179576"/>
          </a:xfrm>
        </p:spPr>
        <p:txBody>
          <a:bodyPr>
            <a:normAutofit/>
          </a:bodyPr>
          <a:lstStyle/>
          <a:p>
            <a:r>
              <a:rPr lang="da-DK" sz="4000" dirty="0"/>
              <a:t>AI Workspaces in </a:t>
            </a:r>
            <a:r>
              <a:rPr lang="da-DK" sz="4000" dirty="0" err="1"/>
              <a:t>different</a:t>
            </a:r>
            <a:r>
              <a:rPr lang="da-DK" sz="4000" dirty="0"/>
              <a:t> AI </a:t>
            </a:r>
            <a:r>
              <a:rPr lang="da-DK" sz="4000" dirty="0" err="1"/>
              <a:t>tools</a:t>
            </a:r>
            <a:endParaRPr lang="en-US" sz="4000" dirty="0"/>
          </a:p>
        </p:txBody>
      </p:sp>
      <p:sp>
        <p:nvSpPr>
          <p:cNvPr id="14" name="Rectangle 13">
            <a:extLst>
              <a:ext uri="{FF2B5EF4-FFF2-40B4-BE49-F238E27FC236}">
                <a16:creationId xmlns:a16="http://schemas.microsoft.com/office/drawing/2014/main" id="{7DD5F98A-45A0-8BED-EF8E-69DED8E4B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9113B33D-CB9B-37D9-D0D1-AF7E5B047371}"/>
              </a:ext>
            </a:extLst>
          </p:cNvPr>
          <p:cNvSpPr>
            <a:spLocks noGrp="1"/>
          </p:cNvSpPr>
          <p:nvPr>
            <p:ph idx="1"/>
          </p:nvPr>
        </p:nvSpPr>
        <p:spPr>
          <a:xfrm>
            <a:off x="1115568" y="2481943"/>
            <a:ext cx="10168128" cy="3695020"/>
          </a:xfrm>
        </p:spPr>
        <p:txBody>
          <a:bodyPr>
            <a:normAutofit fontScale="92500" lnSpcReduction="10000"/>
          </a:bodyPr>
          <a:lstStyle/>
          <a:p>
            <a:r>
              <a:rPr lang="da-DK" sz="2400" b="1" dirty="0" err="1"/>
              <a:t>ChatGPT</a:t>
            </a:r>
            <a:r>
              <a:rPr lang="da-DK" sz="2400" b="1" dirty="0"/>
              <a:t>:</a:t>
            </a:r>
            <a:r>
              <a:rPr lang="da-DK" sz="2400" dirty="0"/>
              <a:t> "</a:t>
            </a:r>
            <a:r>
              <a:rPr lang="da-DK" sz="2400" dirty="0" err="1"/>
              <a:t>GPTs</a:t>
            </a:r>
            <a:r>
              <a:rPr lang="da-DK" sz="2400" dirty="0"/>
              <a:t>" or "Custom </a:t>
            </a:r>
            <a:r>
              <a:rPr lang="da-DK" sz="2400" dirty="0" err="1"/>
              <a:t>GPTs</a:t>
            </a:r>
            <a:r>
              <a:rPr lang="da-DK" sz="2400" dirty="0"/>
              <a:t>"</a:t>
            </a:r>
          </a:p>
          <a:p>
            <a:endParaRPr lang="da-DK" sz="2400" b="1" dirty="0"/>
          </a:p>
          <a:p>
            <a:r>
              <a:rPr lang="da-DK" sz="2400" b="1" dirty="0"/>
              <a:t>Claude:</a:t>
            </a:r>
            <a:r>
              <a:rPr lang="da-DK" sz="2400" dirty="0"/>
              <a:t> "Projects"</a:t>
            </a:r>
          </a:p>
          <a:p>
            <a:endParaRPr lang="da-DK" sz="2400" b="1" dirty="0"/>
          </a:p>
          <a:p>
            <a:r>
              <a:rPr lang="da-DK" sz="2400" b="1" dirty="0"/>
              <a:t>Microsoft Copilot:</a:t>
            </a:r>
            <a:r>
              <a:rPr lang="da-DK" sz="2400" dirty="0"/>
              <a:t> "Copilot Studio" or "Custom Copilots"</a:t>
            </a:r>
          </a:p>
          <a:p>
            <a:endParaRPr lang="da-DK" sz="2400" b="1" dirty="0"/>
          </a:p>
          <a:p>
            <a:r>
              <a:rPr lang="da-DK" sz="2400" b="1" dirty="0"/>
              <a:t>Google </a:t>
            </a:r>
            <a:r>
              <a:rPr lang="da-DK" sz="2400" b="1" dirty="0" err="1"/>
              <a:t>Gemini</a:t>
            </a:r>
            <a:r>
              <a:rPr lang="da-DK" sz="2400" b="1" dirty="0"/>
              <a:t>:</a:t>
            </a:r>
            <a:r>
              <a:rPr lang="da-DK" sz="2400" dirty="0"/>
              <a:t> "</a:t>
            </a:r>
            <a:r>
              <a:rPr lang="da-DK" sz="2400" dirty="0" err="1"/>
              <a:t>Gems</a:t>
            </a:r>
            <a:r>
              <a:rPr lang="da-DK" sz="2400" dirty="0"/>
              <a:t>"</a:t>
            </a:r>
          </a:p>
          <a:p>
            <a:endParaRPr lang="da-DK" sz="2400" b="1" dirty="0"/>
          </a:p>
          <a:p>
            <a:r>
              <a:rPr lang="da-DK" sz="2400" b="1" dirty="0"/>
              <a:t>Enterprise platforms:</a:t>
            </a:r>
            <a:r>
              <a:rPr lang="da-DK" sz="2400" dirty="0"/>
              <a:t> "Workspaces" or "Custom Assistants"</a:t>
            </a:r>
          </a:p>
          <a:p>
            <a:endParaRPr lang="en-US" sz="2200" noProof="0" dirty="0"/>
          </a:p>
        </p:txBody>
      </p:sp>
    </p:spTree>
    <p:extLst>
      <p:ext uri="{BB962C8B-B14F-4D97-AF65-F5344CB8AC3E}">
        <p14:creationId xmlns:p14="http://schemas.microsoft.com/office/powerpoint/2010/main" val="29281308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BFF51692-CEAB-080D-53B8-4D284AEEFE6E}"/>
              </a:ext>
            </a:extLst>
          </p:cNvPr>
          <p:cNvSpPr>
            <a:spLocks noGrp="1"/>
          </p:cNvSpPr>
          <p:nvPr>
            <p:ph type="title"/>
          </p:nvPr>
        </p:nvSpPr>
        <p:spPr>
          <a:xfrm>
            <a:off x="1115568" y="548640"/>
            <a:ext cx="10168128" cy="1179576"/>
          </a:xfrm>
        </p:spPr>
        <p:txBody>
          <a:bodyPr>
            <a:normAutofit/>
          </a:bodyPr>
          <a:lstStyle/>
          <a:p>
            <a:r>
              <a:rPr lang="en-US" sz="4000" dirty="0"/>
              <a:t>Retrieval Augmented Generation (RAG)</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1695DFC-E3BF-EB5A-7C78-D4AFAEF26D26}"/>
              </a:ext>
            </a:extLst>
          </p:cNvPr>
          <p:cNvSpPr>
            <a:spLocks noGrp="1"/>
          </p:cNvSpPr>
          <p:nvPr>
            <p:ph idx="1"/>
          </p:nvPr>
        </p:nvSpPr>
        <p:spPr>
          <a:xfrm>
            <a:off x="1115568" y="2481943"/>
            <a:ext cx="10168128" cy="3695020"/>
          </a:xfrm>
        </p:spPr>
        <p:txBody>
          <a:bodyPr>
            <a:normAutofit/>
          </a:bodyPr>
          <a:lstStyle/>
          <a:p>
            <a:r>
              <a:rPr lang="en-US" sz="2200" dirty="0"/>
              <a:t>AI tools are incredibly smart, but they don't know YOUR business. They know general knowledge but nothing about:</a:t>
            </a:r>
          </a:p>
          <a:p>
            <a:pPr lvl="1"/>
            <a:r>
              <a:rPr lang="en-US" sz="2200" dirty="0"/>
              <a:t>Your company policies</a:t>
            </a:r>
          </a:p>
          <a:p>
            <a:pPr lvl="1"/>
            <a:r>
              <a:rPr lang="en-US" sz="2200" dirty="0"/>
              <a:t>Your product catalog</a:t>
            </a:r>
          </a:p>
          <a:p>
            <a:pPr lvl="1"/>
            <a:r>
              <a:rPr lang="en-US" sz="2200" dirty="0"/>
              <a:t>Your customer history</a:t>
            </a:r>
          </a:p>
          <a:p>
            <a:pPr lvl="1"/>
            <a:r>
              <a:rPr lang="en-US" sz="2200" dirty="0"/>
              <a:t>Your internal procedures</a:t>
            </a:r>
          </a:p>
          <a:p>
            <a:endParaRPr lang="en-US" sz="2200" noProof="0" dirty="0"/>
          </a:p>
        </p:txBody>
      </p:sp>
    </p:spTree>
    <p:extLst>
      <p:ext uri="{BB962C8B-B14F-4D97-AF65-F5344CB8AC3E}">
        <p14:creationId xmlns:p14="http://schemas.microsoft.com/office/powerpoint/2010/main" val="321562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da-DK" sz="4000" dirty="0" err="1"/>
              <a:t>Why</a:t>
            </a:r>
            <a:r>
              <a:rPr lang="da-DK" sz="4000" dirty="0"/>
              <a:t> AI </a:t>
            </a:r>
            <a:r>
              <a:rPr lang="da-DK" sz="4000" dirty="0" err="1"/>
              <a:t>matters</a:t>
            </a:r>
            <a:endParaRPr lang="da-DK" sz="4000" dirty="0"/>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20000"/>
          </a:bodyPr>
          <a:lstStyle/>
          <a:p>
            <a:r>
              <a:rPr lang="en-US" sz="2400" dirty="0"/>
              <a:t>Companies using AI effectively are seeing three types of impact:</a:t>
            </a:r>
          </a:p>
          <a:p>
            <a:pPr lvl="1"/>
            <a:r>
              <a:rPr lang="en-US" sz="2000" b="1" dirty="0"/>
              <a:t>Cost Reduction: </a:t>
            </a:r>
            <a:r>
              <a:rPr lang="en-US" sz="2000" dirty="0"/>
              <a:t>Automating repetitive tasks, reducing errors, and optimizing processes. A customer support team handling 1,000 daily inquiries can reduce operational costs by 90% with a well-designed AI system, while responding faster and more consistently than before.</a:t>
            </a:r>
          </a:p>
          <a:p>
            <a:pPr lvl="1"/>
            <a:r>
              <a:rPr lang="en-US" sz="2000" b="1" dirty="0"/>
              <a:t>Revenue Growth:</a:t>
            </a:r>
            <a:r>
              <a:rPr lang="en-US" sz="2000" dirty="0"/>
              <a:t> AI enables hyper-personalization at scale. Recommending the right product, identifying the right sales opportunity, reaching the right customer at the right moment. These are things that previously required large teams but can now run automatically.</a:t>
            </a:r>
          </a:p>
          <a:p>
            <a:pPr lvl="1"/>
            <a:r>
              <a:rPr lang="en-US" sz="2000" b="1" dirty="0"/>
              <a:t>Productivity Gains:</a:t>
            </a:r>
            <a:r>
              <a:rPr lang="en-US" sz="2000" dirty="0"/>
              <a:t> Your best people spend too much time on routine work. AI handles the routine so your team focuses on judgment, relationships, and strategy. Early adopters report 20-40% productivity gains in knowledge work roles.</a:t>
            </a:r>
          </a:p>
          <a:p>
            <a:r>
              <a:rPr lang="en-US" sz="2400" b="1" u="sng" dirty="0"/>
              <a:t>The question is no longer </a:t>
            </a:r>
            <a:r>
              <a:rPr lang="en-US" sz="2400" b="1" i="1" u="sng" dirty="0"/>
              <a:t>whether</a:t>
            </a:r>
            <a:r>
              <a:rPr lang="en-US" sz="2400" b="1" u="sng" dirty="0"/>
              <a:t> to adopt AI, it's </a:t>
            </a:r>
            <a:r>
              <a:rPr lang="en-US" sz="2400" b="1" i="1" u="sng" dirty="0"/>
              <a:t>how</a:t>
            </a:r>
            <a:r>
              <a:rPr lang="en-US" sz="2400" b="1" u="sng" dirty="0"/>
              <a:t> to do it without wasting budget, disrupting your organization, or building something that doesn't deliver.</a:t>
            </a:r>
          </a:p>
        </p:txBody>
      </p:sp>
    </p:spTree>
    <p:extLst>
      <p:ext uri="{BB962C8B-B14F-4D97-AF65-F5344CB8AC3E}">
        <p14:creationId xmlns:p14="http://schemas.microsoft.com/office/powerpoint/2010/main" val="2970471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622A11B-06D7-1B69-2C6D-0551C4CD02DC}"/>
              </a:ext>
            </a:extLst>
          </p:cNvPr>
          <p:cNvSpPr>
            <a:spLocks noGrp="1"/>
          </p:cNvSpPr>
          <p:nvPr>
            <p:ph type="title"/>
          </p:nvPr>
        </p:nvSpPr>
        <p:spPr>
          <a:xfrm>
            <a:off x="1115568" y="548640"/>
            <a:ext cx="10168128" cy="1179576"/>
          </a:xfrm>
        </p:spPr>
        <p:txBody>
          <a:bodyPr>
            <a:normAutofit/>
          </a:bodyPr>
          <a:lstStyle/>
          <a:p>
            <a:r>
              <a:rPr lang="da-DK" sz="4000" dirty="0"/>
              <a:t>RAG is an </a:t>
            </a:r>
            <a:r>
              <a:rPr lang="da-DK" sz="4000" b="1" u="sng" dirty="0" err="1"/>
              <a:t>automated</a:t>
            </a:r>
            <a:r>
              <a:rPr lang="da-DK" sz="4000" b="1" u="sng" dirty="0"/>
              <a:t> system</a:t>
            </a:r>
            <a:endParaRPr lang="da-DK" sz="4000" u="sng" dirty="0"/>
          </a:p>
        </p:txBody>
      </p:sp>
      <p:sp>
        <p:nvSpPr>
          <p:cNvPr id="32" name="Rectangle 31">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9E94A3DD-E37C-80B5-C709-341BACFB7039}"/>
              </a:ext>
            </a:extLst>
          </p:cNvPr>
          <p:cNvSpPr>
            <a:spLocks noGrp="1"/>
          </p:cNvSpPr>
          <p:nvPr>
            <p:ph idx="1"/>
          </p:nvPr>
        </p:nvSpPr>
        <p:spPr>
          <a:xfrm>
            <a:off x="1115568" y="2481943"/>
            <a:ext cx="10168128" cy="3695020"/>
          </a:xfrm>
        </p:spPr>
        <p:txBody>
          <a:bodyPr>
            <a:normAutofit/>
          </a:bodyPr>
          <a:lstStyle/>
          <a:p>
            <a:r>
              <a:rPr lang="da-DK" sz="2200" dirty="0" err="1"/>
              <a:t>Example</a:t>
            </a:r>
            <a:r>
              <a:rPr lang="da-DK" sz="2200" dirty="0"/>
              <a:t> of an </a:t>
            </a:r>
            <a:r>
              <a:rPr lang="da-DK" sz="2200" dirty="0" err="1"/>
              <a:t>internal</a:t>
            </a:r>
            <a:r>
              <a:rPr lang="da-DK" sz="2200" dirty="0"/>
              <a:t> </a:t>
            </a:r>
            <a:r>
              <a:rPr lang="da-DK" sz="2200" dirty="0" err="1"/>
              <a:t>salesperson</a:t>
            </a:r>
            <a:r>
              <a:rPr lang="da-DK" sz="2200" dirty="0"/>
              <a:t> </a:t>
            </a:r>
            <a:r>
              <a:rPr lang="da-DK" sz="2200" dirty="0" err="1"/>
              <a:t>who</a:t>
            </a:r>
            <a:r>
              <a:rPr lang="da-DK" sz="2200" dirty="0"/>
              <a:t> </a:t>
            </a:r>
            <a:r>
              <a:rPr lang="da-DK" sz="2200" dirty="0" err="1"/>
              <a:t>needs</a:t>
            </a:r>
            <a:r>
              <a:rPr lang="da-DK" sz="2200" dirty="0"/>
              <a:t> </a:t>
            </a:r>
            <a:r>
              <a:rPr lang="da-DK" sz="2200" dirty="0" err="1"/>
              <a:t>help</a:t>
            </a:r>
            <a:r>
              <a:rPr lang="da-DK" sz="2200" dirty="0"/>
              <a:t> with </a:t>
            </a:r>
            <a:r>
              <a:rPr lang="da-DK" sz="2200" dirty="0" err="1"/>
              <a:t>customer</a:t>
            </a:r>
            <a:r>
              <a:rPr lang="da-DK" sz="2200" dirty="0"/>
              <a:t> return:</a:t>
            </a:r>
          </a:p>
          <a:p>
            <a:pPr lvl="1"/>
            <a:r>
              <a:rPr lang="en-US" sz="2200" dirty="0"/>
              <a:t>User asks: "What's our return policy?“</a:t>
            </a:r>
          </a:p>
          <a:p>
            <a:pPr lvl="1"/>
            <a:r>
              <a:rPr lang="en-US" sz="2200" dirty="0"/>
              <a:t>System automatically searches your company knowledge base</a:t>
            </a:r>
          </a:p>
          <a:p>
            <a:pPr lvl="1"/>
            <a:r>
              <a:rPr lang="en-US" sz="2200" dirty="0"/>
              <a:t>System finds relevant documents</a:t>
            </a:r>
          </a:p>
          <a:p>
            <a:pPr lvl="1"/>
            <a:r>
              <a:rPr lang="en-US" sz="2200" dirty="0"/>
              <a:t>System feeds those documents + question to the AI</a:t>
            </a:r>
          </a:p>
          <a:p>
            <a:pPr lvl="1"/>
            <a:r>
              <a:rPr lang="en-US" sz="2200" dirty="0"/>
              <a:t>The AI answers based on retrieved info</a:t>
            </a:r>
            <a:endParaRPr lang="da-DK" sz="2200" dirty="0"/>
          </a:p>
        </p:txBody>
      </p:sp>
    </p:spTree>
    <p:extLst>
      <p:ext uri="{BB962C8B-B14F-4D97-AF65-F5344CB8AC3E}">
        <p14:creationId xmlns:p14="http://schemas.microsoft.com/office/powerpoint/2010/main" val="14686946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EF34ED-F48A-C148-DAA2-70E706D00448}"/>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DD5E1B2-C238-0A3A-BB80-D0A6B984D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D8886D42-C544-938D-3ED0-3E0C25E36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68B95652-1993-BF86-1E46-B4CD9455C0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2C54570-E8E5-BED5-88EE-B1B2381B2901}"/>
              </a:ext>
            </a:extLst>
          </p:cNvPr>
          <p:cNvSpPr>
            <a:spLocks noGrp="1"/>
          </p:cNvSpPr>
          <p:nvPr>
            <p:ph type="title"/>
          </p:nvPr>
        </p:nvSpPr>
        <p:spPr>
          <a:xfrm>
            <a:off x="1115568" y="548640"/>
            <a:ext cx="10168128" cy="1179576"/>
          </a:xfrm>
        </p:spPr>
        <p:txBody>
          <a:bodyPr>
            <a:normAutofit fontScale="90000"/>
          </a:bodyPr>
          <a:lstStyle/>
          <a:p>
            <a:r>
              <a:rPr lang="en-US" dirty="0"/>
              <a:t>Retrieval</a:t>
            </a:r>
            <a:r>
              <a:rPr lang="en-US" sz="4000" dirty="0"/>
              <a:t> Augmented Generation (RAG) is where most businesses should start their AI journey</a:t>
            </a:r>
            <a:endParaRPr lang="da-DK" sz="4000" u="sng" dirty="0"/>
          </a:p>
        </p:txBody>
      </p:sp>
      <p:sp>
        <p:nvSpPr>
          <p:cNvPr id="32" name="Rectangle 31">
            <a:extLst>
              <a:ext uri="{FF2B5EF4-FFF2-40B4-BE49-F238E27FC236}">
                <a16:creationId xmlns:a16="http://schemas.microsoft.com/office/drawing/2014/main" id="{AD70D4A5-AF49-554B-7B59-8093FC3DC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02E58E53-40EA-6636-271E-6624607B2A36}"/>
              </a:ext>
            </a:extLst>
          </p:cNvPr>
          <p:cNvSpPr>
            <a:spLocks noGrp="1"/>
          </p:cNvSpPr>
          <p:nvPr>
            <p:ph idx="1"/>
          </p:nvPr>
        </p:nvSpPr>
        <p:spPr>
          <a:xfrm>
            <a:off x="1115568" y="2481943"/>
            <a:ext cx="10168128" cy="3695020"/>
          </a:xfrm>
        </p:spPr>
        <p:txBody>
          <a:bodyPr>
            <a:normAutofit fontScale="85000" lnSpcReduction="20000"/>
          </a:bodyPr>
          <a:lstStyle/>
          <a:p>
            <a:pPr marL="0" indent="0">
              <a:buNone/>
            </a:pPr>
            <a:r>
              <a:rPr lang="en-US" sz="2400" b="1" dirty="0"/>
              <a:t>✅ Highest ROI</a:t>
            </a:r>
            <a:r>
              <a:rPr lang="en-US" sz="2400" dirty="0"/>
              <a:t> Your business already has valuable knowledge locked in documents, manuals, policies, and reports. RAG unlocks that knowledge immediately, making it accessible to every employee, every customer, every hour of the day. No new data collection. No lengthy training process. Your existing content becomes your AI's knowledge base.</a:t>
            </a:r>
          </a:p>
          <a:p>
            <a:pPr marL="0" indent="0">
              <a:buNone/>
            </a:pPr>
            <a:r>
              <a:rPr lang="en-US" sz="2400" b="1" dirty="0"/>
              <a:t>✅ Lowest Risk</a:t>
            </a:r>
            <a:r>
              <a:rPr lang="en-US" sz="2400" dirty="0"/>
              <a:t> Because RAG only answers based on your actual documents, hallucinations are dramatically reduced. The AI isn't guessing, it's referencing. This makes it safe enough to deploy in customer-facing and compliance-sensitive environments.</a:t>
            </a:r>
          </a:p>
          <a:p>
            <a:pPr marL="0" indent="0">
              <a:buNone/>
            </a:pPr>
            <a:r>
              <a:rPr lang="en-US" sz="2400" b="1" dirty="0"/>
              <a:t>✅ Fastest Time to Value</a:t>
            </a:r>
            <a:r>
              <a:rPr lang="en-US" sz="2400" dirty="0"/>
              <a:t> A well-scoped RAG implementation can go from idea to working prototype in weeks, not months. Compare that to training a custom AI model, which can take a year and cost hundreds of thousands of dollars.</a:t>
            </a:r>
          </a:p>
          <a:p>
            <a:pPr marL="0" indent="0">
              <a:buNone/>
            </a:pPr>
            <a:r>
              <a:rPr lang="en-US" sz="2400" b="1" dirty="0"/>
              <a:t>✅ Immediately Recognizable Value</a:t>
            </a:r>
            <a:r>
              <a:rPr lang="en-US" sz="2400" dirty="0"/>
              <a:t> When an employee gets an instant, accurate answer to a policy question at 11pm, without calling HR, that's a moment people remember. RAG creates visible, tangible value that builds internal confidence in AI adoption.</a:t>
            </a:r>
          </a:p>
          <a:p>
            <a:endParaRPr lang="da-DK" sz="2200" dirty="0"/>
          </a:p>
        </p:txBody>
      </p:sp>
    </p:spTree>
    <p:extLst>
      <p:ext uri="{BB962C8B-B14F-4D97-AF65-F5344CB8AC3E}">
        <p14:creationId xmlns:p14="http://schemas.microsoft.com/office/powerpoint/2010/main" val="660469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2DF8D13-76EB-2F5A-C094-B62A838DF054}"/>
              </a:ext>
            </a:extLst>
          </p:cNvPr>
          <p:cNvSpPr>
            <a:spLocks noGrp="1"/>
          </p:cNvSpPr>
          <p:nvPr>
            <p:ph type="title"/>
          </p:nvPr>
        </p:nvSpPr>
        <p:spPr>
          <a:xfrm>
            <a:off x="838200" y="365125"/>
            <a:ext cx="10515600" cy="1325563"/>
          </a:xfrm>
        </p:spPr>
        <p:txBody>
          <a:bodyPr>
            <a:normAutofit/>
          </a:bodyPr>
          <a:lstStyle/>
          <a:p>
            <a:r>
              <a:rPr lang="da-DK" sz="4000" dirty="0" err="1"/>
              <a:t>Example</a:t>
            </a:r>
            <a:r>
              <a:rPr lang="da-DK" sz="4000" dirty="0"/>
              <a:t> 1: HR </a:t>
            </a:r>
            <a:r>
              <a:rPr lang="da-DK" sz="4000" dirty="0" err="1"/>
              <a:t>Employee</a:t>
            </a:r>
            <a:r>
              <a:rPr lang="da-DK" sz="4000" dirty="0"/>
              <a:t> </a:t>
            </a:r>
            <a:r>
              <a:rPr lang="da-DK" sz="4000" dirty="0" err="1"/>
              <a:t>Question</a:t>
            </a:r>
            <a:endParaRPr lang="da-DK" sz="40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9A795791-CB1E-6766-238B-D677689F8216}"/>
              </a:ext>
            </a:extLst>
          </p:cNvPr>
          <p:cNvSpPr>
            <a:spLocks noGrp="1"/>
          </p:cNvSpPr>
          <p:nvPr>
            <p:ph idx="1"/>
          </p:nvPr>
        </p:nvSpPr>
        <p:spPr>
          <a:xfrm>
            <a:off x="838200" y="1929384"/>
            <a:ext cx="10515600" cy="4251960"/>
          </a:xfrm>
        </p:spPr>
        <p:txBody>
          <a:bodyPr>
            <a:normAutofit/>
          </a:bodyPr>
          <a:lstStyle/>
          <a:p>
            <a:r>
              <a:rPr lang="en-US" sz="1700" b="1" dirty="0"/>
              <a:t>Scenario:</a:t>
            </a:r>
            <a:r>
              <a:rPr lang="en-US" sz="1700" dirty="0"/>
              <a:t> New employee asks about parental leave</a:t>
            </a:r>
          </a:p>
          <a:p>
            <a:pPr lvl="1"/>
            <a:r>
              <a:rPr lang="en-US" sz="1700" b="1" dirty="0"/>
              <a:t>Without RAG:</a:t>
            </a:r>
            <a:endParaRPr lang="en-US" sz="1700" dirty="0"/>
          </a:p>
          <a:p>
            <a:pPr lvl="2"/>
            <a:r>
              <a:rPr lang="en-US" sz="1700" dirty="0"/>
              <a:t>Employee asks the AI: "How much parental leave do I get?"</a:t>
            </a:r>
          </a:p>
          <a:p>
            <a:pPr lvl="2"/>
            <a:r>
              <a:rPr lang="en-US" sz="1700" dirty="0"/>
              <a:t>The AI guesses based on general knowledge: "Typically 12-16 weeks..."</a:t>
            </a:r>
          </a:p>
          <a:p>
            <a:pPr lvl="1"/>
            <a:r>
              <a:rPr lang="en-US" sz="1700" b="1" dirty="0"/>
              <a:t>Wrong!</a:t>
            </a:r>
            <a:r>
              <a:rPr lang="en-US" sz="1700" dirty="0"/>
              <a:t> Your company offers 20 weeks</a:t>
            </a:r>
          </a:p>
          <a:p>
            <a:pPr lvl="1"/>
            <a:endParaRPr lang="en-US" sz="1700" b="1" dirty="0"/>
          </a:p>
          <a:p>
            <a:pPr lvl="1"/>
            <a:r>
              <a:rPr lang="en-US" sz="1700" b="1" dirty="0"/>
              <a:t>With RAG:</a:t>
            </a:r>
            <a:endParaRPr lang="en-US" sz="1700" dirty="0"/>
          </a:p>
          <a:p>
            <a:pPr lvl="2"/>
            <a:r>
              <a:rPr lang="en-US" sz="1700" dirty="0"/>
              <a:t>Employee asks: "How much parental leave do I get?"</a:t>
            </a:r>
          </a:p>
          <a:p>
            <a:pPr lvl="2"/>
            <a:r>
              <a:rPr lang="en-US" sz="1700" dirty="0"/>
              <a:t>System automatically searches your HR policy documents</a:t>
            </a:r>
          </a:p>
          <a:p>
            <a:pPr lvl="2"/>
            <a:r>
              <a:rPr lang="en-US" sz="1700" dirty="0"/>
              <a:t>System finds the parental leave section</a:t>
            </a:r>
          </a:p>
          <a:p>
            <a:pPr lvl="2"/>
            <a:r>
              <a:rPr lang="en-US" sz="1700" dirty="0"/>
              <a:t>System sends that section + question to the AI</a:t>
            </a:r>
          </a:p>
          <a:p>
            <a:pPr lvl="2"/>
            <a:r>
              <a:rPr lang="en-US" sz="1700" dirty="0"/>
              <a:t>The AI answers: "According to company policy, you get 20 weeks paid parental leave, which can be taken within the first year..."</a:t>
            </a:r>
          </a:p>
          <a:p>
            <a:pPr lvl="1"/>
            <a:r>
              <a:rPr lang="en-US" sz="1700" b="1" dirty="0"/>
              <a:t>Correct!</a:t>
            </a:r>
            <a:r>
              <a:rPr lang="en-US" sz="1700" dirty="0"/>
              <a:t> Based on YOUR actual policy</a:t>
            </a:r>
          </a:p>
          <a:p>
            <a:endParaRPr lang="da-DK" sz="1700" dirty="0"/>
          </a:p>
        </p:txBody>
      </p:sp>
    </p:spTree>
    <p:extLst>
      <p:ext uri="{BB962C8B-B14F-4D97-AF65-F5344CB8AC3E}">
        <p14:creationId xmlns:p14="http://schemas.microsoft.com/office/powerpoint/2010/main" val="14485221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399AA54-195A-6911-2C76-111753FDFFBC}"/>
              </a:ext>
            </a:extLst>
          </p:cNvPr>
          <p:cNvSpPr>
            <a:spLocks noGrp="1"/>
          </p:cNvSpPr>
          <p:nvPr>
            <p:ph type="title"/>
          </p:nvPr>
        </p:nvSpPr>
        <p:spPr>
          <a:xfrm>
            <a:off x="1115568" y="548640"/>
            <a:ext cx="10168128" cy="1179576"/>
          </a:xfrm>
        </p:spPr>
        <p:txBody>
          <a:bodyPr>
            <a:normAutofit/>
          </a:bodyPr>
          <a:lstStyle/>
          <a:p>
            <a:r>
              <a:rPr lang="da-DK" sz="4000" dirty="0" err="1"/>
              <a:t>Embedding</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CC8E3974-EFB5-0D79-9C4C-6501D9428015}"/>
              </a:ext>
            </a:extLst>
          </p:cNvPr>
          <p:cNvSpPr>
            <a:spLocks noGrp="1"/>
          </p:cNvSpPr>
          <p:nvPr>
            <p:ph idx="1"/>
          </p:nvPr>
        </p:nvSpPr>
        <p:spPr>
          <a:xfrm>
            <a:off x="1115568" y="2481943"/>
            <a:ext cx="10168128" cy="3695020"/>
          </a:xfrm>
        </p:spPr>
        <p:txBody>
          <a:bodyPr>
            <a:normAutofit/>
          </a:bodyPr>
          <a:lstStyle/>
          <a:p>
            <a:r>
              <a:rPr lang="en-US" sz="2200"/>
              <a:t>A way to convert text (or images, audio) into numbers that capture meaning, so computers can understand and compare content.</a:t>
            </a:r>
          </a:p>
          <a:p>
            <a:endParaRPr lang="en-US" sz="2200"/>
          </a:p>
          <a:p>
            <a:r>
              <a:rPr lang="en-US" sz="2200"/>
              <a:t>"Embeddings are how we teach computers to understand meaning. Instead of just matching exact words, the system understands that 'CEO,' 'Chief Executive,' and 'Company President' mean similar things. This makes search smarter, recommendations better, and AI systems more useful because they understand what you mean, not just what you say."</a:t>
            </a:r>
            <a:endParaRPr lang="da-DK" sz="2200"/>
          </a:p>
        </p:txBody>
      </p:sp>
    </p:spTree>
    <p:extLst>
      <p:ext uri="{BB962C8B-B14F-4D97-AF65-F5344CB8AC3E}">
        <p14:creationId xmlns:p14="http://schemas.microsoft.com/office/powerpoint/2010/main" val="34735627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D9E7149-C339-FCCF-0248-545B40069955}"/>
              </a:ext>
            </a:extLst>
          </p:cNvPr>
          <p:cNvSpPr>
            <a:spLocks noGrp="1"/>
          </p:cNvSpPr>
          <p:nvPr>
            <p:ph type="title"/>
          </p:nvPr>
        </p:nvSpPr>
        <p:spPr>
          <a:xfrm>
            <a:off x="1115568" y="548640"/>
            <a:ext cx="10168128" cy="1179576"/>
          </a:xfrm>
        </p:spPr>
        <p:txBody>
          <a:bodyPr>
            <a:normAutofit/>
          </a:bodyPr>
          <a:lstStyle/>
          <a:p>
            <a:r>
              <a:rPr lang="en-US" sz="4000" dirty="0"/>
              <a:t>How Embeddings Work (Simplified)</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CADAA8BD-5E45-29F7-8818-7358287E729C}"/>
              </a:ext>
            </a:extLst>
          </p:cNvPr>
          <p:cNvSpPr>
            <a:spLocks noGrp="1"/>
          </p:cNvSpPr>
          <p:nvPr>
            <p:ph idx="1"/>
          </p:nvPr>
        </p:nvSpPr>
        <p:spPr>
          <a:xfrm>
            <a:off x="1115568" y="2481943"/>
            <a:ext cx="10168128" cy="3695020"/>
          </a:xfrm>
        </p:spPr>
        <p:txBody>
          <a:bodyPr>
            <a:normAutofit/>
          </a:bodyPr>
          <a:lstStyle/>
          <a:p>
            <a:r>
              <a:rPr lang="en-US" sz="2000" b="1"/>
              <a:t>Step 1:</a:t>
            </a:r>
            <a:r>
              <a:rPr lang="en-US" sz="2000"/>
              <a:t> Train an AI model on billions of words to learn which words appear together</a:t>
            </a:r>
          </a:p>
          <a:p>
            <a:endParaRPr lang="en-US" sz="2000" b="1"/>
          </a:p>
          <a:p>
            <a:r>
              <a:rPr lang="en-US" sz="2000" b="1"/>
              <a:t>Step 2:</a:t>
            </a:r>
            <a:r>
              <a:rPr lang="en-US" sz="2000"/>
              <a:t> Model learns patterns like:</a:t>
            </a:r>
          </a:p>
          <a:p>
            <a:pPr lvl="1"/>
            <a:r>
              <a:rPr lang="en-US" sz="2000"/>
              <a:t>"king" often appears near "queen," "throne," "crown"</a:t>
            </a:r>
          </a:p>
          <a:p>
            <a:pPr lvl="1"/>
            <a:r>
              <a:rPr lang="en-US" sz="2000"/>
              <a:t>"dog" often appears near "puppy," "pet," "bark"</a:t>
            </a:r>
          </a:p>
          <a:p>
            <a:endParaRPr lang="en-US" sz="2000" b="1"/>
          </a:p>
          <a:p>
            <a:r>
              <a:rPr lang="en-US" sz="2000" b="1"/>
              <a:t>Step 3:</a:t>
            </a:r>
            <a:r>
              <a:rPr lang="en-US" sz="2000"/>
              <a:t> Each word gets assigned numbers (a vector) based on these patterns</a:t>
            </a:r>
          </a:p>
          <a:p>
            <a:endParaRPr lang="en-US" sz="2000" b="1"/>
          </a:p>
          <a:p>
            <a:r>
              <a:rPr lang="en-US" sz="2000" b="1"/>
              <a:t>Step 4:</a:t>
            </a:r>
            <a:r>
              <a:rPr lang="en-US" sz="2000"/>
              <a:t> Words used in similar contexts get similar numbers</a:t>
            </a:r>
          </a:p>
          <a:p>
            <a:endParaRPr lang="da-DK" sz="2000"/>
          </a:p>
        </p:txBody>
      </p:sp>
    </p:spTree>
    <p:extLst>
      <p:ext uri="{BB962C8B-B14F-4D97-AF65-F5344CB8AC3E}">
        <p14:creationId xmlns:p14="http://schemas.microsoft.com/office/powerpoint/2010/main" val="1062715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E48D04C-A9F3-A02B-2743-C1863D5E4189}"/>
              </a:ext>
            </a:extLst>
          </p:cNvPr>
          <p:cNvSpPr>
            <a:spLocks noGrp="1"/>
          </p:cNvSpPr>
          <p:nvPr>
            <p:ph type="title"/>
          </p:nvPr>
        </p:nvSpPr>
        <p:spPr>
          <a:xfrm>
            <a:off x="838200" y="365125"/>
            <a:ext cx="10515600" cy="1325563"/>
          </a:xfrm>
        </p:spPr>
        <p:txBody>
          <a:bodyPr>
            <a:normAutofit/>
          </a:bodyPr>
          <a:lstStyle/>
          <a:p>
            <a:r>
              <a:rPr lang="en-US" sz="4000" dirty="0"/>
              <a:t>Example 1: Smart Search</a:t>
            </a:r>
            <a:endParaRPr lang="da-DK" sz="4000" dirty="0"/>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EC0A4211-B70F-6572-771A-3AA57E573845}"/>
              </a:ext>
            </a:extLst>
          </p:cNvPr>
          <p:cNvSpPr>
            <a:spLocks noGrp="1"/>
          </p:cNvSpPr>
          <p:nvPr>
            <p:ph idx="1"/>
          </p:nvPr>
        </p:nvSpPr>
        <p:spPr>
          <a:xfrm>
            <a:off x="838200" y="1929384"/>
            <a:ext cx="10515600" cy="4251960"/>
          </a:xfrm>
        </p:spPr>
        <p:txBody>
          <a:bodyPr>
            <a:normAutofit/>
          </a:bodyPr>
          <a:lstStyle/>
          <a:p>
            <a:r>
              <a:rPr lang="en-US" sz="2200" b="1"/>
              <a:t>Traditional keyword search:</a:t>
            </a:r>
            <a:endParaRPr lang="en-US" sz="2200"/>
          </a:p>
          <a:p>
            <a:pPr lvl="1"/>
            <a:r>
              <a:rPr lang="en-US" sz="2200"/>
              <a:t>User searches: "CEO"</a:t>
            </a:r>
          </a:p>
          <a:p>
            <a:pPr lvl="1"/>
            <a:r>
              <a:rPr lang="en-US" sz="2200"/>
              <a:t>System finds only documents containing exact word "CEO"</a:t>
            </a:r>
          </a:p>
          <a:p>
            <a:pPr lvl="1"/>
            <a:r>
              <a:rPr lang="en-US" sz="2200"/>
              <a:t>Misses documents saying "Chief Executive Officer" or "Company President"</a:t>
            </a:r>
          </a:p>
          <a:p>
            <a:r>
              <a:rPr lang="en-US" sz="2200" b="1"/>
              <a:t>Embedding-based search:</a:t>
            </a:r>
            <a:endParaRPr lang="en-US" sz="2200"/>
          </a:p>
          <a:p>
            <a:pPr lvl="1"/>
            <a:r>
              <a:rPr lang="en-US" sz="2200"/>
              <a:t>Convert search "CEO" to embeddings</a:t>
            </a:r>
          </a:p>
          <a:p>
            <a:pPr lvl="1"/>
            <a:r>
              <a:rPr lang="en-US" sz="2200"/>
              <a:t>Compare to embeddings of all documents</a:t>
            </a:r>
          </a:p>
          <a:p>
            <a:pPr lvl="1"/>
            <a:r>
              <a:rPr lang="en-US" sz="2200"/>
              <a:t>Finds documents about "Chief Executive Officer," "President," "Managing Director"</a:t>
            </a:r>
          </a:p>
          <a:p>
            <a:r>
              <a:rPr lang="en-US" sz="2200" b="1"/>
              <a:t>Result:</a:t>
            </a:r>
            <a:r>
              <a:rPr lang="en-US" sz="2200"/>
              <a:t> Better search results based on meaning, not just keywords</a:t>
            </a:r>
          </a:p>
          <a:p>
            <a:endParaRPr lang="da-DK" sz="2200"/>
          </a:p>
        </p:txBody>
      </p:sp>
    </p:spTree>
    <p:extLst>
      <p:ext uri="{BB962C8B-B14F-4D97-AF65-F5344CB8AC3E}">
        <p14:creationId xmlns:p14="http://schemas.microsoft.com/office/powerpoint/2010/main" val="2471878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0252F7-D23E-DC21-B0CD-BBE4AB7EC7E9}"/>
              </a:ext>
            </a:extLst>
          </p:cNvPr>
          <p:cNvSpPr>
            <a:spLocks noGrp="1"/>
          </p:cNvSpPr>
          <p:nvPr>
            <p:ph type="title"/>
          </p:nvPr>
        </p:nvSpPr>
        <p:spPr>
          <a:xfrm>
            <a:off x="838200" y="365125"/>
            <a:ext cx="10515600" cy="1325563"/>
          </a:xfrm>
        </p:spPr>
        <p:txBody>
          <a:bodyPr>
            <a:normAutofit/>
          </a:bodyPr>
          <a:lstStyle/>
          <a:p>
            <a:r>
              <a:rPr lang="en-US" sz="4000" dirty="0"/>
              <a:t>Example 2: Company Policy Search</a:t>
            </a:r>
            <a:endParaRPr lang="da-DK" sz="40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E6EBE031-8CDC-847B-789A-814EEE990EC2}"/>
              </a:ext>
            </a:extLst>
          </p:cNvPr>
          <p:cNvSpPr>
            <a:spLocks noGrp="1"/>
          </p:cNvSpPr>
          <p:nvPr>
            <p:ph idx="1"/>
          </p:nvPr>
        </p:nvSpPr>
        <p:spPr>
          <a:xfrm>
            <a:off x="838200" y="1929384"/>
            <a:ext cx="10515600" cy="4251960"/>
          </a:xfrm>
        </p:spPr>
        <p:txBody>
          <a:bodyPr>
            <a:normAutofit/>
          </a:bodyPr>
          <a:lstStyle/>
          <a:p>
            <a:r>
              <a:rPr lang="en-US" sz="2200" b="1"/>
              <a:t>Traditional keyword search:</a:t>
            </a:r>
            <a:endParaRPr lang="en-US" sz="2200"/>
          </a:p>
          <a:p>
            <a:pPr lvl="1"/>
            <a:r>
              <a:rPr lang="en-US" sz="2200"/>
              <a:t>Employee searches: "vacation days"</a:t>
            </a:r>
          </a:p>
          <a:p>
            <a:pPr lvl="1"/>
            <a:r>
              <a:rPr lang="en-US" sz="2200"/>
              <a:t>System finds only documents with exact words "vacation days"</a:t>
            </a:r>
          </a:p>
          <a:p>
            <a:pPr lvl="1"/>
            <a:r>
              <a:rPr lang="en-US" sz="2200"/>
              <a:t>Misses documents saying "annual leave," "paid time off," or "holiday entitlement"</a:t>
            </a:r>
          </a:p>
          <a:p>
            <a:r>
              <a:rPr lang="da-DK" sz="2200" b="1"/>
              <a:t>Embedding-based search:</a:t>
            </a:r>
          </a:p>
          <a:p>
            <a:pPr lvl="1"/>
            <a:r>
              <a:rPr lang="en-US" sz="2200"/>
              <a:t>Convert search "vacation days" to numbers (embeddings)</a:t>
            </a:r>
          </a:p>
          <a:p>
            <a:pPr lvl="1"/>
            <a:r>
              <a:rPr lang="en-US" sz="2200"/>
              <a:t>Compare to embeddings of all policy documents</a:t>
            </a:r>
          </a:p>
          <a:p>
            <a:pPr lvl="1"/>
            <a:r>
              <a:rPr lang="en-US" sz="2200"/>
              <a:t>Finds documents about "annual leave," "PTO," "time off," "holiday policy“</a:t>
            </a:r>
          </a:p>
          <a:p>
            <a:r>
              <a:rPr lang="en-US" sz="2200" b="1"/>
              <a:t>Result: Employee finds the right policy even with different words</a:t>
            </a:r>
            <a:endParaRPr lang="da-DK" sz="2200" b="1"/>
          </a:p>
          <a:p>
            <a:endParaRPr lang="da-DK" sz="2200"/>
          </a:p>
        </p:txBody>
      </p:sp>
    </p:spTree>
    <p:extLst>
      <p:ext uri="{BB962C8B-B14F-4D97-AF65-F5344CB8AC3E}">
        <p14:creationId xmlns:p14="http://schemas.microsoft.com/office/powerpoint/2010/main" val="41748236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B2248A3-5418-10C2-0F4D-3DFC8D304361}"/>
              </a:ext>
            </a:extLst>
          </p:cNvPr>
          <p:cNvSpPr>
            <a:spLocks noGrp="1"/>
          </p:cNvSpPr>
          <p:nvPr>
            <p:ph type="title"/>
          </p:nvPr>
        </p:nvSpPr>
        <p:spPr>
          <a:xfrm>
            <a:off x="1115568" y="548640"/>
            <a:ext cx="10168128" cy="1179576"/>
          </a:xfrm>
        </p:spPr>
        <p:txBody>
          <a:bodyPr>
            <a:normAutofit/>
          </a:bodyPr>
          <a:lstStyle/>
          <a:p>
            <a:r>
              <a:rPr lang="da-DK" sz="4000" dirty="0" err="1"/>
              <a:t>Vector</a:t>
            </a:r>
            <a:r>
              <a:rPr lang="da-DK" sz="4000" dirty="0"/>
              <a:t> Database (VDB)</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77A7345D-9EEC-59B9-B622-1A0E52ED55B5}"/>
              </a:ext>
            </a:extLst>
          </p:cNvPr>
          <p:cNvSpPr>
            <a:spLocks noGrp="1"/>
          </p:cNvSpPr>
          <p:nvPr>
            <p:ph idx="1"/>
          </p:nvPr>
        </p:nvSpPr>
        <p:spPr>
          <a:xfrm>
            <a:off x="1115568" y="2481943"/>
            <a:ext cx="10168128" cy="3695020"/>
          </a:xfrm>
        </p:spPr>
        <p:txBody>
          <a:bodyPr>
            <a:normAutofit/>
          </a:bodyPr>
          <a:lstStyle/>
          <a:p>
            <a:r>
              <a:rPr lang="en-US" sz="2400" dirty="0"/>
              <a:t>A specialized database designed to store embeddings (those numbers representing meaning) and quickly find similar items</a:t>
            </a:r>
            <a:endParaRPr lang="da-DK" sz="2200" dirty="0"/>
          </a:p>
          <a:p>
            <a:endParaRPr lang="da-DK" sz="2200" dirty="0"/>
          </a:p>
          <a:p>
            <a:r>
              <a:rPr lang="en-US" sz="2400" dirty="0"/>
              <a:t>"A vector database is like a super-smart filing system. Instead of filing documents by exact keywords, it understands meaning. When someone asks 'Where's the return policy?', it finds documents about refunds, money-back guarantees, and purchase cancellations - even if they never use the word 'return.' This makes your company knowledge instantly searchable by anyone, in plain language."</a:t>
            </a:r>
            <a:endParaRPr lang="da-DK" sz="2200" dirty="0"/>
          </a:p>
        </p:txBody>
      </p:sp>
    </p:spTree>
    <p:extLst>
      <p:ext uri="{BB962C8B-B14F-4D97-AF65-F5344CB8AC3E}">
        <p14:creationId xmlns:p14="http://schemas.microsoft.com/office/powerpoint/2010/main" val="3539404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ectangle 10">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6A1F906-568B-E2BF-6127-731789836479}"/>
              </a:ext>
            </a:extLst>
          </p:cNvPr>
          <p:cNvSpPr>
            <a:spLocks noGrp="1"/>
          </p:cNvSpPr>
          <p:nvPr>
            <p:ph type="title"/>
          </p:nvPr>
        </p:nvSpPr>
        <p:spPr>
          <a:xfrm>
            <a:off x="1115568" y="509521"/>
            <a:ext cx="10232136" cy="1014984"/>
          </a:xfrm>
        </p:spPr>
        <p:txBody>
          <a:bodyPr>
            <a:normAutofit/>
          </a:bodyPr>
          <a:lstStyle/>
          <a:p>
            <a:r>
              <a:rPr lang="da-DK" sz="4000" dirty="0" err="1"/>
              <a:t>Traditional</a:t>
            </a:r>
            <a:r>
              <a:rPr lang="da-DK" sz="4000" dirty="0"/>
              <a:t> vs. </a:t>
            </a:r>
            <a:r>
              <a:rPr lang="da-DK" sz="4000" dirty="0" err="1"/>
              <a:t>Vector</a:t>
            </a:r>
            <a:r>
              <a:rPr lang="da-DK" sz="4000" dirty="0"/>
              <a:t> Database</a:t>
            </a:r>
          </a:p>
        </p:txBody>
      </p:sp>
      <p:sp>
        <p:nvSpPr>
          <p:cNvPr id="8" name="Rectangle 12">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0" name="Pladsholder til indhold 2">
            <a:extLst>
              <a:ext uri="{FF2B5EF4-FFF2-40B4-BE49-F238E27FC236}">
                <a16:creationId xmlns:a16="http://schemas.microsoft.com/office/drawing/2014/main" id="{2AE452AC-4F36-089F-C2FC-5B3C0BB57ECE}"/>
              </a:ext>
            </a:extLst>
          </p:cNvPr>
          <p:cNvGraphicFramePr>
            <a:graphicFrameLocks noGrp="1"/>
          </p:cNvGraphicFramePr>
          <p:nvPr>
            <p:ph idx="1"/>
            <p:extLst>
              <p:ext uri="{D42A27DB-BD31-4B8C-83A1-F6EECF244321}">
                <p14:modId xmlns:p14="http://schemas.microsoft.com/office/powerpoint/2010/main" val="4237616830"/>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91286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FCC33F-2BA6-AED3-8394-ED1EC44BFBB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4B074F-BC73-6536-C524-C46732BF48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772FE91-5599-AA0F-41A3-1DCAFB9D93C9}"/>
              </a:ext>
            </a:extLst>
          </p:cNvPr>
          <p:cNvSpPr>
            <a:spLocks noGrp="1"/>
          </p:cNvSpPr>
          <p:nvPr>
            <p:ph type="title"/>
          </p:nvPr>
        </p:nvSpPr>
        <p:spPr>
          <a:xfrm>
            <a:off x="838200" y="365125"/>
            <a:ext cx="10515600" cy="1325563"/>
          </a:xfrm>
        </p:spPr>
        <p:txBody>
          <a:bodyPr>
            <a:normAutofit/>
          </a:bodyPr>
          <a:lstStyle/>
          <a:p>
            <a:r>
              <a:rPr lang="en-US" sz="4000" dirty="0"/>
              <a:t>Example 1: Customer Support Knowledge Base</a:t>
            </a:r>
            <a:endParaRPr lang="da-DK" sz="4000" dirty="0"/>
          </a:p>
        </p:txBody>
      </p:sp>
      <p:sp>
        <p:nvSpPr>
          <p:cNvPr id="10" name="sketch line">
            <a:extLst>
              <a:ext uri="{FF2B5EF4-FFF2-40B4-BE49-F238E27FC236}">
                <a16:creationId xmlns:a16="http://schemas.microsoft.com/office/drawing/2014/main" id="{CAAB6885-D127-0E15-546C-25303E94F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8FDFDD41-078F-A396-588A-DF9A0C798F5A}"/>
              </a:ext>
            </a:extLst>
          </p:cNvPr>
          <p:cNvSpPr>
            <a:spLocks noGrp="1"/>
          </p:cNvSpPr>
          <p:nvPr>
            <p:ph idx="1"/>
          </p:nvPr>
        </p:nvSpPr>
        <p:spPr>
          <a:xfrm>
            <a:off x="838200" y="1929384"/>
            <a:ext cx="10515600" cy="4251960"/>
          </a:xfrm>
        </p:spPr>
        <p:txBody>
          <a:bodyPr>
            <a:normAutofit/>
          </a:bodyPr>
          <a:lstStyle/>
          <a:p>
            <a:r>
              <a:rPr lang="en-US" sz="1800" b="1" dirty="0"/>
              <a:t>Set up a VDB:</a:t>
            </a:r>
            <a:endParaRPr lang="en-US" sz="1800" dirty="0"/>
          </a:p>
          <a:p>
            <a:pPr lvl="1"/>
            <a:r>
              <a:rPr lang="en-US" sz="1400" dirty="0"/>
              <a:t>5,000 support articles converted to embeddings and stored in vector database</a:t>
            </a:r>
          </a:p>
          <a:p>
            <a:r>
              <a:rPr lang="en-US" sz="1800" b="1" dirty="0"/>
              <a:t>Customer asks: "My screen went black"</a:t>
            </a:r>
            <a:endParaRPr lang="en-US" sz="1800" dirty="0"/>
          </a:p>
          <a:p>
            <a:r>
              <a:rPr lang="en-US" sz="1800" b="1" dirty="0"/>
              <a:t>Traditional database:</a:t>
            </a:r>
            <a:endParaRPr lang="en-US" sz="1800" dirty="0"/>
          </a:p>
          <a:p>
            <a:pPr lvl="1"/>
            <a:r>
              <a:rPr lang="en-US" sz="1400" dirty="0"/>
              <a:t>Searches for exact words "screen" AND "black"</a:t>
            </a:r>
          </a:p>
          <a:p>
            <a:pPr lvl="1"/>
            <a:r>
              <a:rPr lang="en-US" sz="1400" dirty="0"/>
              <a:t>Misses relevant articles using different wording</a:t>
            </a:r>
          </a:p>
          <a:p>
            <a:r>
              <a:rPr lang="en-US" sz="1800" b="1" dirty="0"/>
              <a:t>Vector database:</a:t>
            </a:r>
            <a:endParaRPr lang="en-US" sz="1800" dirty="0"/>
          </a:p>
          <a:p>
            <a:pPr lvl="1"/>
            <a:r>
              <a:rPr lang="en-US" sz="1400" dirty="0"/>
              <a:t>Understands the meaning of the question</a:t>
            </a:r>
          </a:p>
          <a:p>
            <a:pPr lvl="1"/>
            <a:r>
              <a:rPr lang="en-US" sz="1400" dirty="0"/>
              <a:t>Finds similar articles: "display not working," "monitor failure," "blank screen," "no video output"</a:t>
            </a:r>
          </a:p>
          <a:p>
            <a:pPr lvl="1"/>
            <a:r>
              <a:rPr lang="en-US" sz="1400" dirty="0"/>
              <a:t>Returns top 5 most relevant articles in milliseconds</a:t>
            </a:r>
          </a:p>
          <a:p>
            <a:pPr lvl="1"/>
            <a:r>
              <a:rPr lang="en-US" sz="1400" dirty="0"/>
              <a:t>System sends those to the </a:t>
            </a:r>
            <a:r>
              <a:rPr lang="en-US" sz="1400"/>
              <a:t>AI for an </a:t>
            </a:r>
            <a:r>
              <a:rPr lang="en-US" sz="1400" dirty="0"/>
              <a:t>answer</a:t>
            </a:r>
          </a:p>
          <a:p>
            <a:r>
              <a:rPr lang="en-US" sz="1800" b="1" dirty="0"/>
              <a:t>Result:</a:t>
            </a:r>
            <a:r>
              <a:rPr lang="en-US" sz="1800" dirty="0"/>
              <a:t> Customer gets accurate answer even though articles used different words</a:t>
            </a:r>
          </a:p>
        </p:txBody>
      </p:sp>
    </p:spTree>
    <p:extLst>
      <p:ext uri="{BB962C8B-B14F-4D97-AF65-F5344CB8AC3E}">
        <p14:creationId xmlns:p14="http://schemas.microsoft.com/office/powerpoint/2010/main" val="462380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97FD5AB-8B9E-D4CE-FCC1-AD7C2A7EFAFB}"/>
              </a:ext>
            </a:extLst>
          </p:cNvPr>
          <p:cNvSpPr>
            <a:spLocks noGrp="1"/>
          </p:cNvSpPr>
          <p:nvPr>
            <p:ph type="title"/>
          </p:nvPr>
        </p:nvSpPr>
        <p:spPr>
          <a:xfrm>
            <a:off x="1115568" y="548640"/>
            <a:ext cx="10168128" cy="1179576"/>
          </a:xfrm>
        </p:spPr>
        <p:txBody>
          <a:bodyPr>
            <a:normAutofit/>
          </a:bodyPr>
          <a:lstStyle/>
          <a:p>
            <a:r>
              <a:rPr lang="da-DK" sz="4000" dirty="0" err="1"/>
              <a:t>History</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4ECF3515-748B-EB92-32CA-D58C222E7008}"/>
              </a:ext>
            </a:extLst>
          </p:cNvPr>
          <p:cNvSpPr>
            <a:spLocks noGrp="1"/>
          </p:cNvSpPr>
          <p:nvPr>
            <p:ph idx="1"/>
          </p:nvPr>
        </p:nvSpPr>
        <p:spPr>
          <a:xfrm>
            <a:off x="1115568" y="2481943"/>
            <a:ext cx="10168128" cy="3695020"/>
          </a:xfrm>
        </p:spPr>
        <p:txBody>
          <a:bodyPr>
            <a:normAutofit/>
          </a:bodyPr>
          <a:lstStyle/>
          <a:p>
            <a:r>
              <a:rPr lang="en-US" sz="2200"/>
              <a:t>AI research progressed slowly in the 1990s-2000s with basic machine learning powering search engines behind the scenes.</a:t>
            </a:r>
          </a:p>
          <a:p>
            <a:r>
              <a:rPr lang="en-US" sz="2200"/>
              <a:t>Deep Learning breakthroughs in 2006-2012 enabled effective image and speech recognition.</a:t>
            </a:r>
          </a:p>
          <a:p>
            <a:r>
              <a:rPr lang="en-US" sz="2200"/>
              <a:t>Commercial AI like Siri and Alexa emerged in 2012-2020 but most businesses didn't use AI directly.</a:t>
            </a:r>
          </a:p>
          <a:p>
            <a:r>
              <a:rPr lang="en-US" sz="2200"/>
              <a:t>ChatGPT launched in November 2022 and reached 100 million users in two months. Generative AI has since exploded into business products, shifting focus to practical implementation.</a:t>
            </a:r>
            <a:endParaRPr lang="da-DK" sz="2200"/>
          </a:p>
        </p:txBody>
      </p:sp>
    </p:spTree>
    <p:extLst>
      <p:ext uri="{BB962C8B-B14F-4D97-AF65-F5344CB8AC3E}">
        <p14:creationId xmlns:p14="http://schemas.microsoft.com/office/powerpoint/2010/main" val="1919907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7A4659-F84D-B630-ADEF-15997314DD2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E420B72-16E4-DDFC-1DA4-CDB461020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A73D8EA-2A9F-E8E7-6A36-C22B8B837CBF}"/>
              </a:ext>
            </a:extLst>
          </p:cNvPr>
          <p:cNvSpPr>
            <a:spLocks noGrp="1"/>
          </p:cNvSpPr>
          <p:nvPr>
            <p:ph type="title"/>
          </p:nvPr>
        </p:nvSpPr>
        <p:spPr>
          <a:xfrm>
            <a:off x="838200" y="365125"/>
            <a:ext cx="10515600" cy="1325563"/>
          </a:xfrm>
        </p:spPr>
        <p:txBody>
          <a:bodyPr>
            <a:normAutofit/>
          </a:bodyPr>
          <a:lstStyle/>
          <a:p>
            <a:r>
              <a:rPr lang="en-US" sz="4000" dirty="0"/>
              <a:t>Example 2: Company Policy Assistant</a:t>
            </a:r>
            <a:endParaRPr lang="da-DK" sz="4000" dirty="0"/>
          </a:p>
        </p:txBody>
      </p:sp>
      <p:sp>
        <p:nvSpPr>
          <p:cNvPr id="10" name="sketch line">
            <a:extLst>
              <a:ext uri="{FF2B5EF4-FFF2-40B4-BE49-F238E27FC236}">
                <a16:creationId xmlns:a16="http://schemas.microsoft.com/office/drawing/2014/main" id="{D165E2BF-6A08-ADC6-2051-F557A89D51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E991DA28-40F9-D8AE-CBAF-C8F076508A67}"/>
              </a:ext>
            </a:extLst>
          </p:cNvPr>
          <p:cNvSpPr>
            <a:spLocks noGrp="1"/>
          </p:cNvSpPr>
          <p:nvPr>
            <p:ph idx="1"/>
          </p:nvPr>
        </p:nvSpPr>
        <p:spPr>
          <a:xfrm>
            <a:off x="838200" y="1929384"/>
            <a:ext cx="10515600" cy="4251960"/>
          </a:xfrm>
        </p:spPr>
        <p:txBody>
          <a:bodyPr>
            <a:normAutofit/>
          </a:bodyPr>
          <a:lstStyle/>
          <a:p>
            <a:r>
              <a:rPr lang="en-US" sz="1800" b="1" dirty="0"/>
              <a:t>Set up a VDB:</a:t>
            </a:r>
            <a:endParaRPr lang="en-US" sz="1800" dirty="0"/>
          </a:p>
          <a:p>
            <a:pPr lvl="1"/>
            <a:r>
              <a:rPr lang="en-US" sz="1400" dirty="0"/>
              <a:t>All company policies (200+ pages) converted to embeddings and stored in vector database</a:t>
            </a:r>
          </a:p>
          <a:p>
            <a:r>
              <a:rPr lang="en-US" sz="1800" b="1" dirty="0"/>
              <a:t>Employee asks: "Can I work from home on Fridays?"</a:t>
            </a:r>
            <a:endParaRPr lang="en-US" sz="1800" dirty="0"/>
          </a:p>
          <a:p>
            <a:r>
              <a:rPr lang="en-US" sz="1800" b="1" dirty="0"/>
              <a:t>Traditional search:</a:t>
            </a:r>
            <a:endParaRPr lang="en-US" sz="1800" dirty="0"/>
          </a:p>
          <a:p>
            <a:pPr lvl="1"/>
            <a:r>
              <a:rPr lang="en-US" sz="1400" dirty="0"/>
              <a:t>Looks for exact words "work from home" OR "Fridays"</a:t>
            </a:r>
          </a:p>
          <a:p>
            <a:pPr lvl="1"/>
            <a:r>
              <a:rPr lang="en-US" sz="1400" dirty="0"/>
              <a:t>Returns irrelevant results about home office equipment, Friday deadlines</a:t>
            </a:r>
          </a:p>
          <a:p>
            <a:r>
              <a:rPr lang="en-US" sz="1800" b="1" dirty="0"/>
              <a:t>Vector database:</a:t>
            </a:r>
            <a:endParaRPr lang="en-US" sz="1800" dirty="0"/>
          </a:p>
          <a:p>
            <a:pPr lvl="1"/>
            <a:r>
              <a:rPr lang="en-US" sz="1400" dirty="0"/>
              <a:t>Understands question is about remote work policy</a:t>
            </a:r>
          </a:p>
          <a:p>
            <a:pPr lvl="1"/>
            <a:r>
              <a:rPr lang="en-US" sz="1400" dirty="0"/>
              <a:t>Finds relevant sections: "flexible work arrangements," "telecommuting policy," "hybrid schedule"</a:t>
            </a:r>
          </a:p>
          <a:p>
            <a:pPr lvl="1"/>
            <a:r>
              <a:rPr lang="en-US" sz="1400" dirty="0"/>
              <a:t>Returns most relevant policy sections</a:t>
            </a:r>
          </a:p>
          <a:p>
            <a:pPr lvl="1"/>
            <a:r>
              <a:rPr lang="en-US" sz="1400" dirty="0"/>
              <a:t>System sends to the AI</a:t>
            </a:r>
          </a:p>
          <a:p>
            <a:r>
              <a:rPr lang="en-US" sz="1800" b="1" dirty="0"/>
              <a:t>Result:</a:t>
            </a:r>
            <a:r>
              <a:rPr lang="en-US" sz="1800" dirty="0"/>
              <a:t> Employee gets: "According to our flexible work policy, employees can work remotely up to 2 days per week with manager approval..."</a:t>
            </a:r>
          </a:p>
        </p:txBody>
      </p:sp>
    </p:spTree>
    <p:extLst>
      <p:ext uri="{BB962C8B-B14F-4D97-AF65-F5344CB8AC3E}">
        <p14:creationId xmlns:p14="http://schemas.microsoft.com/office/powerpoint/2010/main" val="35289091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C171BE7-B2F0-0DD4-3C00-3078250720B2}"/>
              </a:ext>
            </a:extLst>
          </p:cNvPr>
          <p:cNvSpPr>
            <a:spLocks noGrp="1"/>
          </p:cNvSpPr>
          <p:nvPr>
            <p:ph type="title"/>
          </p:nvPr>
        </p:nvSpPr>
        <p:spPr>
          <a:xfrm>
            <a:off x="1115568" y="548640"/>
            <a:ext cx="10168128" cy="1179576"/>
          </a:xfrm>
        </p:spPr>
        <p:txBody>
          <a:bodyPr>
            <a:normAutofit/>
          </a:bodyPr>
          <a:lstStyle/>
          <a:p>
            <a:r>
              <a:rPr lang="da-DK" sz="4000" dirty="0"/>
              <a:t>Hallucinations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34844C24-8B8B-60A2-AAAE-940EE7F3AB12}"/>
              </a:ext>
            </a:extLst>
          </p:cNvPr>
          <p:cNvSpPr>
            <a:spLocks noGrp="1"/>
          </p:cNvSpPr>
          <p:nvPr>
            <p:ph idx="1"/>
          </p:nvPr>
        </p:nvSpPr>
        <p:spPr>
          <a:xfrm>
            <a:off x="1115568" y="2481943"/>
            <a:ext cx="10168128" cy="3695020"/>
          </a:xfrm>
        </p:spPr>
        <p:txBody>
          <a:bodyPr>
            <a:normAutofit/>
          </a:bodyPr>
          <a:lstStyle/>
          <a:p>
            <a:r>
              <a:rPr lang="en-US" sz="2400" b="1" dirty="0"/>
              <a:t>When AI confidently generates information that is incorrect, made-up, or nonsensical.</a:t>
            </a:r>
            <a:endParaRPr lang="en-US" sz="2400" dirty="0"/>
          </a:p>
          <a:p>
            <a:pPr lvl="1"/>
            <a:r>
              <a:rPr lang="en-US" sz="2000" dirty="0"/>
              <a:t>Think of it like a very confident employee who sounds convincing but sometimes invents facts.</a:t>
            </a:r>
          </a:p>
          <a:p>
            <a:endParaRPr lang="da-DK" sz="2200" dirty="0"/>
          </a:p>
        </p:txBody>
      </p:sp>
    </p:spTree>
    <p:extLst>
      <p:ext uri="{BB962C8B-B14F-4D97-AF65-F5344CB8AC3E}">
        <p14:creationId xmlns:p14="http://schemas.microsoft.com/office/powerpoint/2010/main" val="12533265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A9580D-97B3-DEC7-2953-54E6A0B00FB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F7D029-D085-715D-8A17-DA236C531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F63BD4B9-035B-69CC-7409-A5739DAB41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1E640574-BB6C-D3E2-CD03-84DA2F046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680C178-6BE8-EDD9-49F7-F458478A6A3F}"/>
              </a:ext>
            </a:extLst>
          </p:cNvPr>
          <p:cNvSpPr>
            <a:spLocks noGrp="1"/>
          </p:cNvSpPr>
          <p:nvPr>
            <p:ph type="title"/>
          </p:nvPr>
        </p:nvSpPr>
        <p:spPr>
          <a:xfrm>
            <a:off x="1115568" y="548640"/>
            <a:ext cx="10168128" cy="1179576"/>
          </a:xfrm>
        </p:spPr>
        <p:txBody>
          <a:bodyPr>
            <a:normAutofit/>
          </a:bodyPr>
          <a:lstStyle/>
          <a:p>
            <a:r>
              <a:rPr lang="da-DK" sz="4000" dirty="0" err="1"/>
              <a:t>Why</a:t>
            </a:r>
            <a:r>
              <a:rPr lang="da-DK" sz="4000" dirty="0"/>
              <a:t> Hallucinations </a:t>
            </a:r>
            <a:r>
              <a:rPr lang="da-DK" sz="4000" dirty="0" err="1"/>
              <a:t>Happen</a:t>
            </a:r>
            <a:endParaRPr lang="da-DK" sz="4000" dirty="0"/>
          </a:p>
        </p:txBody>
      </p:sp>
      <p:sp>
        <p:nvSpPr>
          <p:cNvPr id="14" name="Rectangle 13">
            <a:extLst>
              <a:ext uri="{FF2B5EF4-FFF2-40B4-BE49-F238E27FC236}">
                <a16:creationId xmlns:a16="http://schemas.microsoft.com/office/drawing/2014/main" id="{BC283B75-8438-A232-47A8-75BC353B0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D71EFE5F-7F99-F897-E4CF-40910A990C42}"/>
              </a:ext>
            </a:extLst>
          </p:cNvPr>
          <p:cNvSpPr>
            <a:spLocks noGrp="1"/>
          </p:cNvSpPr>
          <p:nvPr>
            <p:ph idx="1"/>
          </p:nvPr>
        </p:nvSpPr>
        <p:spPr>
          <a:xfrm>
            <a:off x="1115568" y="2481943"/>
            <a:ext cx="10168128" cy="3695020"/>
          </a:xfrm>
        </p:spPr>
        <p:txBody>
          <a:bodyPr>
            <a:normAutofit/>
          </a:bodyPr>
          <a:lstStyle/>
          <a:p>
            <a:r>
              <a:rPr lang="en-US" sz="2400" dirty="0"/>
              <a:t>AI language models </a:t>
            </a:r>
            <a:r>
              <a:rPr lang="en-US" sz="2400" b="1" dirty="0"/>
              <a:t>predict what words should come next</a:t>
            </a:r>
            <a:r>
              <a:rPr lang="en-US" sz="2400" dirty="0"/>
              <a:t> based on patterns, not factual databases.</a:t>
            </a:r>
          </a:p>
          <a:p>
            <a:r>
              <a:rPr lang="en-US" sz="2400" b="1" dirty="0"/>
              <a:t>How AI works:</a:t>
            </a:r>
            <a:endParaRPr lang="en-US" sz="2400" dirty="0"/>
          </a:p>
          <a:p>
            <a:pPr lvl="1"/>
            <a:r>
              <a:rPr lang="en-US" dirty="0"/>
              <a:t>Trained on billions of text examples</a:t>
            </a:r>
          </a:p>
          <a:p>
            <a:pPr lvl="1"/>
            <a:r>
              <a:rPr lang="en-US" dirty="0"/>
              <a:t>Learns patterns: "After 'CEO of Apple' usually comes 'Tim Cook'"</a:t>
            </a:r>
          </a:p>
          <a:p>
            <a:pPr lvl="1"/>
            <a:r>
              <a:rPr lang="en-US" dirty="0"/>
              <a:t>Predicts plausible-sounding text</a:t>
            </a:r>
          </a:p>
          <a:p>
            <a:r>
              <a:rPr lang="en-US" sz="2400" b="1" dirty="0"/>
              <a:t>Problem:</a:t>
            </a:r>
            <a:r>
              <a:rPr lang="en-US" sz="2400" dirty="0"/>
              <a:t> "Plausible-sounding" ≠ "True"</a:t>
            </a:r>
          </a:p>
          <a:p>
            <a:r>
              <a:rPr lang="en-US" sz="2400" b="1" dirty="0"/>
              <a:t>AI doesn't "know" facts - it predicts likely word sequences.</a:t>
            </a:r>
            <a:endParaRPr lang="en-US" sz="2400" dirty="0"/>
          </a:p>
          <a:p>
            <a:endParaRPr lang="da-DK" sz="2200" dirty="0"/>
          </a:p>
        </p:txBody>
      </p:sp>
    </p:spTree>
    <p:extLst>
      <p:ext uri="{BB962C8B-B14F-4D97-AF65-F5344CB8AC3E}">
        <p14:creationId xmlns:p14="http://schemas.microsoft.com/office/powerpoint/2010/main" val="4131654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CFBDEC-17AF-BDBB-A7B7-D990D59AA01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F5660A-01DE-EB51-B564-B32FDE1DE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850326E-D90E-DA2A-5C2B-D757B615481C}"/>
              </a:ext>
            </a:extLst>
          </p:cNvPr>
          <p:cNvSpPr>
            <a:spLocks noGrp="1"/>
          </p:cNvSpPr>
          <p:nvPr>
            <p:ph type="title"/>
          </p:nvPr>
        </p:nvSpPr>
        <p:spPr>
          <a:xfrm>
            <a:off x="838200" y="365125"/>
            <a:ext cx="10515600" cy="1325563"/>
          </a:xfrm>
        </p:spPr>
        <p:txBody>
          <a:bodyPr>
            <a:normAutofit/>
          </a:bodyPr>
          <a:lstStyle/>
          <a:p>
            <a:r>
              <a:rPr lang="da-DK" sz="4000" dirty="0" err="1"/>
              <a:t>Example</a:t>
            </a:r>
            <a:r>
              <a:rPr lang="da-DK" sz="4000" dirty="0"/>
              <a:t> 1: Financial Data</a:t>
            </a:r>
          </a:p>
        </p:txBody>
      </p:sp>
      <p:sp>
        <p:nvSpPr>
          <p:cNvPr id="10" name="sketch line">
            <a:extLst>
              <a:ext uri="{FF2B5EF4-FFF2-40B4-BE49-F238E27FC236}">
                <a16:creationId xmlns:a16="http://schemas.microsoft.com/office/drawing/2014/main" id="{F2D2F362-3F38-AF08-1AC2-31DB431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9635E15B-97C1-467E-0FE1-A2ECBF99B4BF}"/>
              </a:ext>
            </a:extLst>
          </p:cNvPr>
          <p:cNvSpPr>
            <a:spLocks noGrp="1"/>
          </p:cNvSpPr>
          <p:nvPr>
            <p:ph idx="1"/>
          </p:nvPr>
        </p:nvSpPr>
        <p:spPr>
          <a:xfrm>
            <a:off x="838200" y="1929384"/>
            <a:ext cx="10515600" cy="4251960"/>
          </a:xfrm>
        </p:spPr>
        <p:txBody>
          <a:bodyPr>
            <a:normAutofit lnSpcReduction="10000"/>
          </a:bodyPr>
          <a:lstStyle/>
          <a:p>
            <a:r>
              <a:rPr lang="en-US" b="1" dirty="0"/>
              <a:t>Prompt:</a:t>
            </a:r>
            <a:r>
              <a:rPr lang="en-US" dirty="0"/>
              <a:t> "What were Microsoft's Q3 2024 earnings?"</a:t>
            </a:r>
          </a:p>
          <a:p>
            <a:endParaRPr lang="en-US" b="1" dirty="0"/>
          </a:p>
          <a:p>
            <a:r>
              <a:rPr lang="en-US" b="1" dirty="0"/>
              <a:t>AI Response:</a:t>
            </a:r>
            <a:r>
              <a:rPr lang="en-US" dirty="0"/>
              <a:t> "Microsoft reported $52.7 billion revenue in Q3 2024, up 12% year-over-year..."</a:t>
            </a:r>
          </a:p>
          <a:p>
            <a:endParaRPr lang="en-US" b="1" dirty="0"/>
          </a:p>
          <a:p>
            <a:r>
              <a:rPr lang="en-US" b="1" dirty="0"/>
              <a:t>Reality:</a:t>
            </a:r>
            <a:r>
              <a:rPr lang="en-US" dirty="0"/>
              <a:t> Numbers are completely invented but sound reasonable.</a:t>
            </a:r>
          </a:p>
          <a:p>
            <a:endParaRPr lang="en-US" b="1" dirty="0"/>
          </a:p>
          <a:p>
            <a:r>
              <a:rPr lang="en-US" b="1" dirty="0"/>
              <a:t>Business Impact:</a:t>
            </a:r>
            <a:r>
              <a:rPr lang="en-US" dirty="0"/>
              <a:t> Analyst makes investment decision based on false data, loses money.</a:t>
            </a:r>
          </a:p>
        </p:txBody>
      </p:sp>
    </p:spTree>
    <p:extLst>
      <p:ext uri="{BB962C8B-B14F-4D97-AF65-F5344CB8AC3E}">
        <p14:creationId xmlns:p14="http://schemas.microsoft.com/office/powerpoint/2010/main" val="9634291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C3D1C6-C92D-E52A-63D4-3FBDB7B2706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4C9BFD8-316F-1E4A-4A27-D6F78EABE7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171F1F5-8AF6-C19F-9016-7E96DDB87CCC}"/>
              </a:ext>
            </a:extLst>
          </p:cNvPr>
          <p:cNvSpPr>
            <a:spLocks noGrp="1"/>
          </p:cNvSpPr>
          <p:nvPr>
            <p:ph type="title"/>
          </p:nvPr>
        </p:nvSpPr>
        <p:spPr>
          <a:xfrm>
            <a:off x="838200" y="365125"/>
            <a:ext cx="10515600" cy="1325563"/>
          </a:xfrm>
        </p:spPr>
        <p:txBody>
          <a:bodyPr>
            <a:normAutofit/>
          </a:bodyPr>
          <a:lstStyle/>
          <a:p>
            <a:r>
              <a:rPr lang="da-DK" sz="4000" dirty="0" err="1"/>
              <a:t>Example</a:t>
            </a:r>
            <a:r>
              <a:rPr lang="da-DK" sz="4000" dirty="0"/>
              <a:t> 2: Technical </a:t>
            </a:r>
            <a:r>
              <a:rPr lang="da-DK" sz="4000" dirty="0" err="1"/>
              <a:t>Instructions</a:t>
            </a:r>
            <a:endParaRPr lang="da-DK" sz="4000" dirty="0"/>
          </a:p>
        </p:txBody>
      </p:sp>
      <p:sp>
        <p:nvSpPr>
          <p:cNvPr id="10" name="sketch line">
            <a:extLst>
              <a:ext uri="{FF2B5EF4-FFF2-40B4-BE49-F238E27FC236}">
                <a16:creationId xmlns:a16="http://schemas.microsoft.com/office/drawing/2014/main" id="{E602550C-3862-E62E-B9C0-B5CC4AECB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E29D3684-2BB3-00C5-665D-2E57533E977A}"/>
              </a:ext>
            </a:extLst>
          </p:cNvPr>
          <p:cNvSpPr>
            <a:spLocks noGrp="1"/>
          </p:cNvSpPr>
          <p:nvPr>
            <p:ph idx="1"/>
          </p:nvPr>
        </p:nvSpPr>
        <p:spPr>
          <a:xfrm>
            <a:off x="838200" y="1929384"/>
            <a:ext cx="10515600" cy="4251960"/>
          </a:xfrm>
        </p:spPr>
        <p:txBody>
          <a:bodyPr>
            <a:normAutofit lnSpcReduction="10000"/>
          </a:bodyPr>
          <a:lstStyle/>
          <a:p>
            <a:r>
              <a:rPr lang="en-US" b="1" dirty="0"/>
              <a:t>Engineer asks:</a:t>
            </a:r>
            <a:r>
              <a:rPr lang="en-US" dirty="0"/>
              <a:t> "How do I configure the database backup?"</a:t>
            </a:r>
          </a:p>
          <a:p>
            <a:endParaRPr lang="en-US" b="1" dirty="0"/>
          </a:p>
          <a:p>
            <a:r>
              <a:rPr lang="en-US" b="1" dirty="0"/>
              <a:t>AI Response:</a:t>
            </a:r>
            <a:r>
              <a:rPr lang="en-US" dirty="0"/>
              <a:t> "Run command: backup-</a:t>
            </a:r>
            <a:r>
              <a:rPr lang="en-US" dirty="0" err="1"/>
              <a:t>db</a:t>
            </a:r>
            <a:r>
              <a:rPr lang="en-US" dirty="0"/>
              <a:t> --full --compress --retain 30d"</a:t>
            </a:r>
          </a:p>
          <a:p>
            <a:endParaRPr lang="en-US" b="1" dirty="0"/>
          </a:p>
          <a:p>
            <a:r>
              <a:rPr lang="en-US" b="1" dirty="0"/>
              <a:t>Reality:</a:t>
            </a:r>
            <a:r>
              <a:rPr lang="en-US" dirty="0"/>
              <a:t> That command doesn't exist in your system.</a:t>
            </a:r>
          </a:p>
          <a:p>
            <a:endParaRPr lang="en-US" b="1" dirty="0"/>
          </a:p>
          <a:p>
            <a:r>
              <a:rPr lang="en-US" b="1" dirty="0"/>
              <a:t>Business Impact:</a:t>
            </a:r>
            <a:r>
              <a:rPr lang="en-US" dirty="0"/>
              <a:t> Engineer follows instructions, backup fails, data loss during incident.</a:t>
            </a:r>
          </a:p>
        </p:txBody>
      </p:sp>
    </p:spTree>
    <p:extLst>
      <p:ext uri="{BB962C8B-B14F-4D97-AF65-F5344CB8AC3E}">
        <p14:creationId xmlns:p14="http://schemas.microsoft.com/office/powerpoint/2010/main" val="17007080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063F00D-FE5A-C21D-B6B1-50160A955386}"/>
              </a:ext>
            </a:extLst>
          </p:cNvPr>
          <p:cNvSpPr>
            <a:spLocks noGrp="1"/>
          </p:cNvSpPr>
          <p:nvPr>
            <p:ph type="title"/>
          </p:nvPr>
        </p:nvSpPr>
        <p:spPr>
          <a:xfrm>
            <a:off x="1115568" y="548640"/>
            <a:ext cx="10168128" cy="1179576"/>
          </a:xfrm>
        </p:spPr>
        <p:txBody>
          <a:bodyPr>
            <a:normAutofit/>
          </a:bodyPr>
          <a:lstStyle/>
          <a:p>
            <a:r>
              <a:rPr lang="en-US" sz="4000" dirty="0"/>
              <a:t>How to prevent hallucinations</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AC4C8FE8-D3E8-E5D5-EC9C-9A2EB7758176}"/>
              </a:ext>
            </a:extLst>
          </p:cNvPr>
          <p:cNvSpPr>
            <a:spLocks noGrp="1"/>
          </p:cNvSpPr>
          <p:nvPr>
            <p:ph idx="1"/>
          </p:nvPr>
        </p:nvSpPr>
        <p:spPr>
          <a:xfrm>
            <a:off x="1115568" y="2481943"/>
            <a:ext cx="10168128" cy="3695020"/>
          </a:xfrm>
        </p:spPr>
        <p:txBody>
          <a:bodyPr>
            <a:normAutofit lnSpcReduction="10000"/>
          </a:bodyPr>
          <a:lstStyle/>
          <a:p>
            <a:r>
              <a:rPr lang="en-US" sz="2400" b="1" dirty="0"/>
              <a:t>Using RAG: </a:t>
            </a:r>
            <a:r>
              <a:rPr lang="en-US" sz="2400" dirty="0"/>
              <a:t>The AI only answers based on your actual documents, not guessing</a:t>
            </a:r>
          </a:p>
          <a:p>
            <a:endParaRPr lang="en-US" sz="2400" b="1" dirty="0"/>
          </a:p>
          <a:p>
            <a:r>
              <a:rPr lang="en-US" sz="2400" b="1" dirty="0"/>
              <a:t>Requiring citations: </a:t>
            </a:r>
            <a:r>
              <a:rPr lang="en-US" sz="2400" dirty="0"/>
              <a:t>Every claim links back to a source you can verify</a:t>
            </a:r>
          </a:p>
          <a:p>
            <a:endParaRPr lang="en-US" sz="2400" b="1" dirty="0"/>
          </a:p>
          <a:p>
            <a:r>
              <a:rPr lang="en-US" sz="2400" b="1" dirty="0"/>
              <a:t>Human oversight: </a:t>
            </a:r>
            <a:r>
              <a:rPr lang="en-US" sz="2400" dirty="0"/>
              <a:t>Critical decisions always reviewed by your team</a:t>
            </a:r>
          </a:p>
          <a:p>
            <a:endParaRPr lang="en-US" sz="2400" b="1" dirty="0"/>
          </a:p>
          <a:p>
            <a:r>
              <a:rPr lang="en-US" sz="2400" b="1" dirty="0"/>
              <a:t>Constrained prompts: </a:t>
            </a:r>
            <a:r>
              <a:rPr lang="en-US" sz="2400" dirty="0"/>
              <a:t>Design prompts that prevent the AI from speculating</a:t>
            </a:r>
          </a:p>
          <a:p>
            <a:endParaRPr lang="da-DK" sz="1800" dirty="0"/>
          </a:p>
        </p:txBody>
      </p:sp>
    </p:spTree>
    <p:extLst>
      <p:ext uri="{BB962C8B-B14F-4D97-AF65-F5344CB8AC3E}">
        <p14:creationId xmlns:p14="http://schemas.microsoft.com/office/powerpoint/2010/main" val="21470947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8AE5A9-4213-3B81-7D0E-BC848F33697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3DACD8-6DA3-4EF3-5E29-CDAA232B0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D75FB33-DAC1-5803-C0FE-4437E2110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B97545CB-56D1-A04F-3E0F-570BF7A2D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12D11EDB-BB8F-EF82-DC1E-B6AFFA6C81F2}"/>
              </a:ext>
            </a:extLst>
          </p:cNvPr>
          <p:cNvSpPr>
            <a:spLocks noGrp="1"/>
          </p:cNvSpPr>
          <p:nvPr>
            <p:ph type="title"/>
          </p:nvPr>
        </p:nvSpPr>
        <p:spPr>
          <a:xfrm>
            <a:off x="1115568" y="548640"/>
            <a:ext cx="10168128" cy="1179576"/>
          </a:xfrm>
        </p:spPr>
        <p:txBody>
          <a:bodyPr>
            <a:normAutofit/>
          </a:bodyPr>
          <a:lstStyle/>
          <a:p>
            <a:r>
              <a:rPr lang="da-DK" sz="4000" dirty="0" err="1"/>
              <a:t>LangChain</a:t>
            </a:r>
            <a:r>
              <a:rPr lang="da-DK" sz="4000" dirty="0"/>
              <a:t> &amp; </a:t>
            </a:r>
            <a:r>
              <a:rPr lang="da-DK" sz="4000" dirty="0" err="1"/>
              <a:t>LangGraph</a:t>
            </a:r>
            <a:endParaRPr lang="da-DK" sz="4000" dirty="0"/>
          </a:p>
        </p:txBody>
      </p:sp>
      <p:sp>
        <p:nvSpPr>
          <p:cNvPr id="14" name="Rectangle 13">
            <a:extLst>
              <a:ext uri="{FF2B5EF4-FFF2-40B4-BE49-F238E27FC236}">
                <a16:creationId xmlns:a16="http://schemas.microsoft.com/office/drawing/2014/main" id="{03724E19-3D4A-ACF4-76B4-10EA88684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DE9FDA05-AB8C-865B-6231-965549470C94}"/>
              </a:ext>
            </a:extLst>
          </p:cNvPr>
          <p:cNvSpPr>
            <a:spLocks noGrp="1"/>
          </p:cNvSpPr>
          <p:nvPr>
            <p:ph idx="1"/>
          </p:nvPr>
        </p:nvSpPr>
        <p:spPr>
          <a:xfrm>
            <a:off x="1115568" y="2481943"/>
            <a:ext cx="10168128" cy="3695020"/>
          </a:xfrm>
        </p:spPr>
        <p:txBody>
          <a:bodyPr>
            <a:normAutofit/>
          </a:bodyPr>
          <a:lstStyle/>
          <a:p>
            <a:r>
              <a:rPr lang="en-US" sz="3200" dirty="0"/>
              <a:t>A framework (set of pre-built tools) that makes it easier to build applications powered by AI language models. These tools reduce this to a few days, meaning your business gets to value faster and with lower development costs.</a:t>
            </a:r>
          </a:p>
          <a:p>
            <a:endParaRPr lang="en-US" sz="3200" dirty="0"/>
          </a:p>
          <a:p>
            <a:r>
              <a:rPr lang="en-US" sz="3200" dirty="0"/>
              <a:t>Think of it like: </a:t>
            </a:r>
            <a:r>
              <a:rPr lang="en-US" sz="3200" u="sng" dirty="0"/>
              <a:t>LEGO blocks for building AI applications.</a:t>
            </a:r>
          </a:p>
        </p:txBody>
      </p:sp>
    </p:spTree>
    <p:extLst>
      <p:ext uri="{BB962C8B-B14F-4D97-AF65-F5344CB8AC3E}">
        <p14:creationId xmlns:p14="http://schemas.microsoft.com/office/powerpoint/2010/main" val="164925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8C6DCE-B890-EC41-9387-7B6DDB48BC7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A3E8728-E5FB-E38D-E21C-08EB5341CE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BEADAD0-E841-E480-282B-9693FC4095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9F3FCC7B-1E8D-1145-F8EE-F77A806838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AF8B71A-1032-8775-683D-F654C910CEEE}"/>
              </a:ext>
            </a:extLst>
          </p:cNvPr>
          <p:cNvSpPr>
            <a:spLocks noGrp="1"/>
          </p:cNvSpPr>
          <p:nvPr>
            <p:ph type="title"/>
          </p:nvPr>
        </p:nvSpPr>
        <p:spPr>
          <a:xfrm>
            <a:off x="1115568" y="548640"/>
            <a:ext cx="10168128" cy="1179576"/>
          </a:xfrm>
        </p:spPr>
        <p:txBody>
          <a:bodyPr>
            <a:normAutofit/>
          </a:bodyPr>
          <a:lstStyle/>
          <a:p>
            <a:r>
              <a:rPr lang="da-DK" sz="4000" dirty="0"/>
              <a:t>The Problem </a:t>
            </a:r>
            <a:r>
              <a:rPr lang="da-DK" sz="4000" dirty="0" err="1"/>
              <a:t>LangChain</a:t>
            </a:r>
            <a:r>
              <a:rPr lang="da-DK" sz="4000" dirty="0"/>
              <a:t> </a:t>
            </a:r>
            <a:r>
              <a:rPr lang="da-DK" sz="4000" dirty="0" err="1"/>
              <a:t>Solves</a:t>
            </a:r>
            <a:endParaRPr lang="da-DK" sz="4000" dirty="0"/>
          </a:p>
        </p:txBody>
      </p:sp>
      <p:sp>
        <p:nvSpPr>
          <p:cNvPr id="14" name="Rectangle 13">
            <a:extLst>
              <a:ext uri="{FF2B5EF4-FFF2-40B4-BE49-F238E27FC236}">
                <a16:creationId xmlns:a16="http://schemas.microsoft.com/office/drawing/2014/main" id="{6AEB6953-768D-F6B0-D571-A3EE68F4FD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81B9A3A1-527D-9C16-E54C-FCEF4E6B5D30}"/>
              </a:ext>
            </a:extLst>
          </p:cNvPr>
          <p:cNvSpPr>
            <a:spLocks noGrp="1"/>
          </p:cNvSpPr>
          <p:nvPr>
            <p:ph idx="1"/>
          </p:nvPr>
        </p:nvSpPr>
        <p:spPr>
          <a:xfrm>
            <a:off x="1115568" y="2481943"/>
            <a:ext cx="10168128" cy="3695020"/>
          </a:xfrm>
        </p:spPr>
        <p:txBody>
          <a:bodyPr>
            <a:normAutofit fontScale="70000" lnSpcReduction="20000"/>
          </a:bodyPr>
          <a:lstStyle/>
          <a:p>
            <a:r>
              <a:rPr lang="en-US" b="1" dirty="0"/>
              <a:t>Without </a:t>
            </a:r>
            <a:r>
              <a:rPr lang="en-US" b="1" dirty="0" err="1"/>
              <a:t>LangChain</a:t>
            </a:r>
            <a:r>
              <a:rPr lang="en-US" b="1" dirty="0"/>
              <a:t>:</a:t>
            </a:r>
            <a:endParaRPr lang="en-US" dirty="0"/>
          </a:p>
          <a:p>
            <a:pPr lvl="1"/>
            <a:r>
              <a:rPr lang="en-US" dirty="0"/>
              <a:t>You want to build a document Q&amp;A system</a:t>
            </a:r>
          </a:p>
          <a:p>
            <a:pPr lvl="1"/>
            <a:r>
              <a:rPr lang="en-US" dirty="0"/>
              <a:t>You need to write hundreds of lines of code: </a:t>
            </a:r>
          </a:p>
          <a:p>
            <a:pPr lvl="2"/>
            <a:r>
              <a:rPr lang="en-US" dirty="0"/>
              <a:t>Load documents</a:t>
            </a:r>
          </a:p>
          <a:p>
            <a:pPr lvl="2"/>
            <a:r>
              <a:rPr lang="en-US" dirty="0"/>
              <a:t>Split them into chunks</a:t>
            </a:r>
          </a:p>
          <a:p>
            <a:pPr lvl="2"/>
            <a:r>
              <a:rPr lang="en-US" dirty="0"/>
              <a:t>Create embeddings</a:t>
            </a:r>
          </a:p>
          <a:p>
            <a:pPr lvl="2"/>
            <a:r>
              <a:rPr lang="en-US" dirty="0"/>
              <a:t>Store in vector database</a:t>
            </a:r>
          </a:p>
          <a:p>
            <a:pPr lvl="2"/>
            <a:r>
              <a:rPr lang="en-US" dirty="0"/>
              <a:t>Retrieve relevant chunks</a:t>
            </a:r>
          </a:p>
          <a:p>
            <a:pPr lvl="2"/>
            <a:r>
              <a:rPr lang="en-US" dirty="0"/>
              <a:t>Send to AI</a:t>
            </a:r>
          </a:p>
          <a:p>
            <a:pPr lvl="2"/>
            <a:r>
              <a:rPr lang="en-US" dirty="0"/>
              <a:t>Format response</a:t>
            </a:r>
          </a:p>
          <a:p>
            <a:pPr lvl="1"/>
            <a:r>
              <a:rPr lang="en-US" dirty="0"/>
              <a:t>Takes weeks, lots of technical complexity</a:t>
            </a:r>
          </a:p>
          <a:p>
            <a:r>
              <a:rPr lang="en-US" b="1" dirty="0"/>
              <a:t>With </a:t>
            </a:r>
            <a:r>
              <a:rPr lang="en-US" b="1" dirty="0" err="1"/>
              <a:t>LangChain</a:t>
            </a:r>
            <a:r>
              <a:rPr lang="en-US" b="1" dirty="0"/>
              <a:t>:</a:t>
            </a:r>
            <a:endParaRPr lang="en-US" dirty="0"/>
          </a:p>
          <a:p>
            <a:pPr lvl="1"/>
            <a:r>
              <a:rPr lang="en-US" dirty="0"/>
              <a:t>Pre-built components for each step</a:t>
            </a:r>
          </a:p>
          <a:p>
            <a:pPr lvl="1"/>
            <a:r>
              <a:rPr lang="en-US" dirty="0"/>
              <a:t>Snap them together like LEGO</a:t>
            </a:r>
          </a:p>
          <a:p>
            <a:pPr lvl="1"/>
            <a:r>
              <a:rPr lang="en-US" dirty="0"/>
              <a:t>Build same system in days instead of weeks</a:t>
            </a:r>
          </a:p>
        </p:txBody>
      </p:sp>
    </p:spTree>
    <p:extLst>
      <p:ext uri="{BB962C8B-B14F-4D97-AF65-F5344CB8AC3E}">
        <p14:creationId xmlns:p14="http://schemas.microsoft.com/office/powerpoint/2010/main" val="41597172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9FD5C8-5130-3318-2F69-922ED2DE01C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C09F0E-C71A-582C-47BF-397505A36F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48868D7-4A4C-E7E5-BF76-F6D671F84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C82CA224-75A1-B18C-75B0-14EA9C098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94D2813-0E1A-347E-3FEB-F02222261EF6}"/>
              </a:ext>
            </a:extLst>
          </p:cNvPr>
          <p:cNvSpPr>
            <a:spLocks noGrp="1"/>
          </p:cNvSpPr>
          <p:nvPr>
            <p:ph type="title"/>
          </p:nvPr>
        </p:nvSpPr>
        <p:spPr>
          <a:xfrm>
            <a:off x="1115568" y="548640"/>
            <a:ext cx="10168128" cy="1179576"/>
          </a:xfrm>
        </p:spPr>
        <p:txBody>
          <a:bodyPr>
            <a:normAutofit/>
          </a:bodyPr>
          <a:lstStyle/>
          <a:p>
            <a:r>
              <a:rPr lang="da-DK" sz="4000" dirty="0" err="1"/>
              <a:t>LangGraph</a:t>
            </a:r>
            <a:r>
              <a:rPr lang="da-DK" sz="4000" dirty="0"/>
              <a:t>: Simple Definition</a:t>
            </a:r>
          </a:p>
        </p:txBody>
      </p:sp>
      <p:sp>
        <p:nvSpPr>
          <p:cNvPr id="14" name="Rectangle 13">
            <a:extLst>
              <a:ext uri="{FF2B5EF4-FFF2-40B4-BE49-F238E27FC236}">
                <a16:creationId xmlns:a16="http://schemas.microsoft.com/office/drawing/2014/main" id="{ACA5811B-A379-915E-CF1C-CAF07C412C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DFF6787-4265-E75F-9204-4B976106A237}"/>
              </a:ext>
            </a:extLst>
          </p:cNvPr>
          <p:cNvSpPr>
            <a:spLocks noGrp="1"/>
          </p:cNvSpPr>
          <p:nvPr>
            <p:ph idx="1"/>
          </p:nvPr>
        </p:nvSpPr>
        <p:spPr>
          <a:xfrm>
            <a:off x="1115568" y="2481943"/>
            <a:ext cx="10168128" cy="3695020"/>
          </a:xfrm>
        </p:spPr>
        <p:txBody>
          <a:bodyPr>
            <a:normAutofit/>
          </a:bodyPr>
          <a:lstStyle/>
          <a:p>
            <a:r>
              <a:rPr lang="en-US" dirty="0"/>
              <a:t>An extension of </a:t>
            </a:r>
            <a:r>
              <a:rPr lang="en-US" dirty="0" err="1"/>
              <a:t>LangChain</a:t>
            </a:r>
            <a:r>
              <a:rPr lang="en-US" dirty="0"/>
              <a:t> specifically for building AI agents that can make decisions, loop back, and handle complex multi-step workflows.</a:t>
            </a:r>
          </a:p>
          <a:p>
            <a:endParaRPr lang="en-US" dirty="0"/>
          </a:p>
          <a:p>
            <a:r>
              <a:rPr lang="en-US" dirty="0"/>
              <a:t>Think of it like: </a:t>
            </a:r>
          </a:p>
          <a:p>
            <a:pPr lvl="1"/>
            <a:r>
              <a:rPr lang="en-US" dirty="0" err="1"/>
              <a:t>LangChain</a:t>
            </a:r>
            <a:r>
              <a:rPr lang="en-US" dirty="0"/>
              <a:t> handles linear processes. </a:t>
            </a:r>
          </a:p>
          <a:p>
            <a:pPr lvl="1"/>
            <a:r>
              <a:rPr lang="en-US" dirty="0" err="1"/>
              <a:t>LangGraph</a:t>
            </a:r>
            <a:r>
              <a:rPr lang="en-US" dirty="0"/>
              <a:t> handles decision-making processes.</a:t>
            </a:r>
          </a:p>
        </p:txBody>
      </p:sp>
    </p:spTree>
    <p:extLst>
      <p:ext uri="{BB962C8B-B14F-4D97-AF65-F5344CB8AC3E}">
        <p14:creationId xmlns:p14="http://schemas.microsoft.com/office/powerpoint/2010/main" val="24581882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A1F90B-2E6B-11AD-4124-6D4FDD05894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EC3DAF1-A851-8C23-CBB4-E5155BAB3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FD74DDE-EF80-EB14-5ED7-0A3A364145AB}"/>
              </a:ext>
            </a:extLst>
          </p:cNvPr>
          <p:cNvSpPr>
            <a:spLocks noGrp="1"/>
          </p:cNvSpPr>
          <p:nvPr>
            <p:ph type="title"/>
          </p:nvPr>
        </p:nvSpPr>
        <p:spPr>
          <a:xfrm>
            <a:off x="838200" y="365125"/>
            <a:ext cx="10515600" cy="1325563"/>
          </a:xfrm>
        </p:spPr>
        <p:txBody>
          <a:bodyPr>
            <a:normAutofit/>
          </a:bodyPr>
          <a:lstStyle/>
          <a:p>
            <a:r>
              <a:rPr lang="da-DK" sz="4000" dirty="0" err="1"/>
              <a:t>Example</a:t>
            </a:r>
            <a:r>
              <a:rPr lang="da-DK" sz="4000" dirty="0"/>
              <a:t> 1: Document Analysis (</a:t>
            </a:r>
            <a:r>
              <a:rPr lang="da-DK" sz="4000" dirty="0" err="1"/>
              <a:t>LangChain</a:t>
            </a:r>
            <a:r>
              <a:rPr lang="da-DK" sz="4000" dirty="0"/>
              <a:t> is </a:t>
            </a:r>
            <a:r>
              <a:rPr lang="da-DK" sz="4000" dirty="0" err="1"/>
              <a:t>enough</a:t>
            </a:r>
            <a:r>
              <a:rPr lang="da-DK" sz="4000" dirty="0"/>
              <a:t>)</a:t>
            </a:r>
          </a:p>
        </p:txBody>
      </p:sp>
      <p:sp>
        <p:nvSpPr>
          <p:cNvPr id="10" name="sketch line">
            <a:extLst>
              <a:ext uri="{FF2B5EF4-FFF2-40B4-BE49-F238E27FC236}">
                <a16:creationId xmlns:a16="http://schemas.microsoft.com/office/drawing/2014/main" id="{D47962BB-60D1-875A-5A97-D93822B32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5D5704B0-A7F5-010B-6D5E-4D48CEE666FC}"/>
              </a:ext>
            </a:extLst>
          </p:cNvPr>
          <p:cNvSpPr>
            <a:spLocks noGrp="1"/>
          </p:cNvSpPr>
          <p:nvPr>
            <p:ph idx="1"/>
          </p:nvPr>
        </p:nvSpPr>
        <p:spPr>
          <a:xfrm>
            <a:off x="838200" y="1929384"/>
            <a:ext cx="10515600" cy="4251960"/>
          </a:xfrm>
        </p:spPr>
        <p:txBody>
          <a:bodyPr>
            <a:normAutofit/>
          </a:bodyPr>
          <a:lstStyle/>
          <a:p>
            <a:r>
              <a:rPr lang="en-US" b="1" dirty="0"/>
              <a:t>Task:</a:t>
            </a:r>
            <a:r>
              <a:rPr lang="en-US" dirty="0"/>
              <a:t> Employee uploads expense report, wants summary</a:t>
            </a:r>
          </a:p>
          <a:p>
            <a:endParaRPr lang="en-US" b="1" dirty="0"/>
          </a:p>
          <a:p>
            <a:r>
              <a:rPr lang="en-US" b="1" dirty="0"/>
              <a:t>Workflow:</a:t>
            </a:r>
            <a:endParaRPr lang="en-US" dirty="0"/>
          </a:p>
          <a:p>
            <a:pPr lvl="1"/>
            <a:r>
              <a:rPr lang="en-US" dirty="0"/>
              <a:t>Load PDF</a:t>
            </a:r>
          </a:p>
          <a:p>
            <a:pPr lvl="1"/>
            <a:r>
              <a:rPr lang="en-US" dirty="0"/>
              <a:t>Extract text</a:t>
            </a:r>
          </a:p>
          <a:p>
            <a:pPr lvl="1"/>
            <a:r>
              <a:rPr lang="en-US" dirty="0"/>
              <a:t>Send to AI for summary</a:t>
            </a:r>
          </a:p>
          <a:p>
            <a:pPr lvl="1"/>
            <a:r>
              <a:rPr lang="en-US" dirty="0"/>
              <a:t>Return summary</a:t>
            </a:r>
          </a:p>
          <a:p>
            <a:endParaRPr lang="en-US" b="1" dirty="0"/>
          </a:p>
          <a:p>
            <a:r>
              <a:rPr lang="en-US" b="1" dirty="0"/>
              <a:t>This is LINEAR - </a:t>
            </a:r>
            <a:r>
              <a:rPr lang="en-US" b="1" dirty="0" err="1"/>
              <a:t>LangChain</a:t>
            </a:r>
            <a:r>
              <a:rPr lang="en-US" b="1" dirty="0"/>
              <a:t> handles it perfectly.</a:t>
            </a:r>
            <a:endParaRPr lang="en-US" dirty="0"/>
          </a:p>
        </p:txBody>
      </p:sp>
    </p:spTree>
    <p:extLst>
      <p:ext uri="{BB962C8B-B14F-4D97-AF65-F5344CB8AC3E}">
        <p14:creationId xmlns:p14="http://schemas.microsoft.com/office/powerpoint/2010/main" val="251274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97B32FA-AB5B-E8AC-A590-ABA77D827184}"/>
              </a:ext>
            </a:extLst>
          </p:cNvPr>
          <p:cNvSpPr>
            <a:spLocks noGrp="1"/>
          </p:cNvSpPr>
          <p:nvPr>
            <p:ph type="title"/>
          </p:nvPr>
        </p:nvSpPr>
        <p:spPr>
          <a:xfrm>
            <a:off x="1115568" y="509521"/>
            <a:ext cx="10232136" cy="1014984"/>
          </a:xfrm>
        </p:spPr>
        <p:txBody>
          <a:bodyPr>
            <a:normAutofit/>
          </a:bodyPr>
          <a:lstStyle/>
          <a:p>
            <a:r>
              <a:rPr lang="en-US" sz="4000" noProof="0" dirty="0"/>
              <a:t>Different terminology</a:t>
            </a:r>
          </a:p>
        </p:txBody>
      </p:sp>
      <p:sp>
        <p:nvSpPr>
          <p:cNvPr id="13" name="Rectangle 12">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Pladsholder til indhold 2">
            <a:extLst>
              <a:ext uri="{FF2B5EF4-FFF2-40B4-BE49-F238E27FC236}">
                <a16:creationId xmlns:a16="http://schemas.microsoft.com/office/drawing/2014/main" id="{F834CCC0-A448-4C33-8901-CD85A6EE13C2}"/>
              </a:ext>
            </a:extLst>
          </p:cNvPr>
          <p:cNvGraphicFramePr>
            <a:graphicFrameLocks noGrp="1"/>
          </p:cNvGraphicFramePr>
          <p:nvPr>
            <p:ph idx="1"/>
            <p:extLst>
              <p:ext uri="{D42A27DB-BD31-4B8C-83A1-F6EECF244321}">
                <p14:modId xmlns:p14="http://schemas.microsoft.com/office/powerpoint/2010/main" val="1198311491"/>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39806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CBCCA6-EC36-7836-8C5A-507FA15EC21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A4144F-045F-1943-C1DA-FCBDA3801A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FFCCE5F-2EC9-3744-E437-D41E437F671F}"/>
              </a:ext>
            </a:extLst>
          </p:cNvPr>
          <p:cNvSpPr>
            <a:spLocks noGrp="1"/>
          </p:cNvSpPr>
          <p:nvPr>
            <p:ph type="title"/>
          </p:nvPr>
        </p:nvSpPr>
        <p:spPr>
          <a:xfrm>
            <a:off x="838200" y="365125"/>
            <a:ext cx="10515600" cy="1325563"/>
          </a:xfrm>
        </p:spPr>
        <p:txBody>
          <a:bodyPr>
            <a:normAutofit/>
          </a:bodyPr>
          <a:lstStyle/>
          <a:p>
            <a:r>
              <a:rPr lang="en-US" sz="4000" dirty="0"/>
              <a:t>Example 2: Sales Lead Research (Need </a:t>
            </a:r>
            <a:r>
              <a:rPr lang="en-US" sz="4000" dirty="0" err="1"/>
              <a:t>LangGraph</a:t>
            </a:r>
            <a:r>
              <a:rPr lang="en-US" sz="4000" dirty="0"/>
              <a:t>)</a:t>
            </a:r>
            <a:endParaRPr lang="da-DK" sz="4000" dirty="0"/>
          </a:p>
        </p:txBody>
      </p:sp>
      <p:sp>
        <p:nvSpPr>
          <p:cNvPr id="10" name="sketch line">
            <a:extLst>
              <a:ext uri="{FF2B5EF4-FFF2-40B4-BE49-F238E27FC236}">
                <a16:creationId xmlns:a16="http://schemas.microsoft.com/office/drawing/2014/main" id="{5BFB714F-815B-2AE8-6FB6-A737248199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B4943C7B-4712-24DC-C37D-E8F81233AA46}"/>
              </a:ext>
            </a:extLst>
          </p:cNvPr>
          <p:cNvSpPr>
            <a:spLocks noGrp="1"/>
          </p:cNvSpPr>
          <p:nvPr>
            <p:ph idx="1"/>
          </p:nvPr>
        </p:nvSpPr>
        <p:spPr>
          <a:xfrm>
            <a:off x="838200" y="1929384"/>
            <a:ext cx="10515600" cy="4251960"/>
          </a:xfrm>
        </p:spPr>
        <p:txBody>
          <a:bodyPr>
            <a:normAutofit fontScale="92500" lnSpcReduction="20000"/>
          </a:bodyPr>
          <a:lstStyle/>
          <a:p>
            <a:r>
              <a:rPr lang="en-US" b="1" dirty="0"/>
              <a:t>Task:</a:t>
            </a:r>
            <a:r>
              <a:rPr lang="en-US" dirty="0"/>
              <a:t> Research a potential customer and create personalized email to them</a:t>
            </a:r>
          </a:p>
          <a:p>
            <a:r>
              <a:rPr lang="en-US" b="1" dirty="0"/>
              <a:t>Workflow:</a:t>
            </a:r>
            <a:endParaRPr lang="en-US" dirty="0"/>
          </a:p>
          <a:p>
            <a:pPr lvl="1"/>
            <a:r>
              <a:rPr lang="en-US" dirty="0"/>
              <a:t>AI searches company website</a:t>
            </a:r>
          </a:p>
          <a:p>
            <a:pPr lvl="1"/>
            <a:r>
              <a:rPr lang="en-US" dirty="0"/>
              <a:t>AI decides: "Need more info" → Searches LinkedIn for decision-makers</a:t>
            </a:r>
          </a:p>
          <a:p>
            <a:pPr lvl="1"/>
            <a:r>
              <a:rPr lang="en-US" dirty="0"/>
              <a:t>AI decides: "Found CEO, check background" → Searches CEO's recent posts</a:t>
            </a:r>
          </a:p>
          <a:p>
            <a:pPr lvl="1"/>
            <a:r>
              <a:rPr lang="en-US" dirty="0"/>
              <a:t>AI decides: "Company raised funding, relevant?" → Searches funding details</a:t>
            </a:r>
          </a:p>
          <a:p>
            <a:pPr lvl="1"/>
            <a:r>
              <a:rPr lang="en-US" dirty="0"/>
              <a:t>AI decides: "Enough for outreach?" → If NO, loop back and search more. If YES, draft email</a:t>
            </a:r>
          </a:p>
          <a:p>
            <a:r>
              <a:rPr lang="en-US" b="1" dirty="0"/>
              <a:t>AI decides:</a:t>
            </a:r>
            <a:r>
              <a:rPr lang="en-US" dirty="0"/>
              <a:t> "Email specific enough?" → If NO, revise. If YES, present to sales rep</a:t>
            </a:r>
          </a:p>
          <a:p>
            <a:r>
              <a:rPr lang="en-US" b="1" dirty="0"/>
              <a:t>This requires DECISIONS at each step - </a:t>
            </a:r>
            <a:r>
              <a:rPr lang="en-US" b="1" dirty="0" err="1"/>
              <a:t>LangGraph</a:t>
            </a:r>
            <a:r>
              <a:rPr lang="en-US" b="1" dirty="0"/>
              <a:t> enables this.</a:t>
            </a:r>
            <a:endParaRPr lang="en-US" dirty="0"/>
          </a:p>
        </p:txBody>
      </p:sp>
    </p:spTree>
    <p:extLst>
      <p:ext uri="{BB962C8B-B14F-4D97-AF65-F5344CB8AC3E}">
        <p14:creationId xmlns:p14="http://schemas.microsoft.com/office/powerpoint/2010/main" val="33399330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5B0523-F2A6-4158-C91A-45ABC4313D5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89268A-3E13-0F75-3AF8-F5BA98E97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03C7933-558C-C2C1-0B1F-29AC1B4FC974}"/>
              </a:ext>
            </a:extLst>
          </p:cNvPr>
          <p:cNvSpPr>
            <a:spLocks noGrp="1"/>
          </p:cNvSpPr>
          <p:nvPr>
            <p:ph type="title"/>
          </p:nvPr>
        </p:nvSpPr>
        <p:spPr>
          <a:xfrm>
            <a:off x="838200" y="365125"/>
            <a:ext cx="10515600" cy="1325563"/>
          </a:xfrm>
        </p:spPr>
        <p:txBody>
          <a:bodyPr>
            <a:normAutofit/>
          </a:bodyPr>
          <a:lstStyle/>
          <a:p>
            <a:r>
              <a:rPr lang="en-US" sz="4000" dirty="0"/>
              <a:t>Example 3: HR Onboarding Assistant</a:t>
            </a:r>
            <a:endParaRPr lang="da-DK" sz="4000" dirty="0"/>
          </a:p>
        </p:txBody>
      </p:sp>
      <p:sp>
        <p:nvSpPr>
          <p:cNvPr id="10" name="sketch line">
            <a:extLst>
              <a:ext uri="{FF2B5EF4-FFF2-40B4-BE49-F238E27FC236}">
                <a16:creationId xmlns:a16="http://schemas.microsoft.com/office/drawing/2014/main" id="{B73D4500-5449-2666-783A-B732533B0A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BB34D953-4330-8910-E58E-46AE0EF3CACC}"/>
              </a:ext>
            </a:extLst>
          </p:cNvPr>
          <p:cNvSpPr>
            <a:spLocks noGrp="1"/>
          </p:cNvSpPr>
          <p:nvPr>
            <p:ph idx="1"/>
          </p:nvPr>
        </p:nvSpPr>
        <p:spPr>
          <a:xfrm>
            <a:off x="838200" y="1929384"/>
            <a:ext cx="10515600" cy="4251960"/>
          </a:xfrm>
        </p:spPr>
        <p:txBody>
          <a:bodyPr>
            <a:normAutofit fontScale="92500" lnSpcReduction="10000"/>
          </a:bodyPr>
          <a:lstStyle/>
          <a:p>
            <a:r>
              <a:rPr lang="da-DK" b="1" dirty="0"/>
              <a:t>Task:</a:t>
            </a:r>
            <a:r>
              <a:rPr lang="da-DK" dirty="0"/>
              <a:t> </a:t>
            </a:r>
            <a:r>
              <a:rPr lang="da-DK" dirty="0" err="1"/>
              <a:t>Onboard</a:t>
            </a:r>
            <a:r>
              <a:rPr lang="da-DK" dirty="0"/>
              <a:t> new </a:t>
            </a:r>
            <a:r>
              <a:rPr lang="da-DK" dirty="0" err="1"/>
              <a:t>employee</a:t>
            </a:r>
            <a:r>
              <a:rPr lang="da-DK" dirty="0"/>
              <a:t> with </a:t>
            </a:r>
            <a:r>
              <a:rPr lang="da-DK" dirty="0" err="1"/>
              <a:t>personalized</a:t>
            </a:r>
            <a:r>
              <a:rPr lang="da-DK" dirty="0"/>
              <a:t> </a:t>
            </a:r>
            <a:r>
              <a:rPr lang="da-DK" dirty="0" err="1"/>
              <a:t>setup</a:t>
            </a:r>
            <a:endParaRPr lang="da-DK" dirty="0"/>
          </a:p>
          <a:p>
            <a:r>
              <a:rPr lang="da-DK" b="1" dirty="0" err="1"/>
              <a:t>LangChain</a:t>
            </a:r>
            <a:r>
              <a:rPr lang="da-DK" b="1" dirty="0"/>
              <a:t> handles:</a:t>
            </a:r>
            <a:endParaRPr lang="da-DK" dirty="0"/>
          </a:p>
          <a:p>
            <a:pPr lvl="1"/>
            <a:r>
              <a:rPr lang="da-DK" dirty="0"/>
              <a:t>Load </a:t>
            </a:r>
            <a:r>
              <a:rPr lang="da-DK" dirty="0" err="1"/>
              <a:t>employee</a:t>
            </a:r>
            <a:r>
              <a:rPr lang="da-DK" dirty="0"/>
              <a:t> data from HR system</a:t>
            </a:r>
          </a:p>
          <a:p>
            <a:pPr lvl="1"/>
            <a:r>
              <a:rPr lang="da-DK" dirty="0" err="1"/>
              <a:t>Retrieve</a:t>
            </a:r>
            <a:r>
              <a:rPr lang="da-DK" dirty="0"/>
              <a:t> policy </a:t>
            </a:r>
            <a:r>
              <a:rPr lang="da-DK" dirty="0" err="1"/>
              <a:t>documents</a:t>
            </a:r>
            <a:endParaRPr lang="da-DK" dirty="0"/>
          </a:p>
          <a:p>
            <a:pPr lvl="1"/>
            <a:r>
              <a:rPr lang="da-DK" dirty="0" err="1"/>
              <a:t>Generate</a:t>
            </a:r>
            <a:r>
              <a:rPr lang="da-DK" dirty="0"/>
              <a:t> </a:t>
            </a:r>
            <a:r>
              <a:rPr lang="da-DK" dirty="0" err="1"/>
              <a:t>welcome</a:t>
            </a:r>
            <a:r>
              <a:rPr lang="da-DK" dirty="0"/>
              <a:t> </a:t>
            </a:r>
            <a:r>
              <a:rPr lang="da-DK" dirty="0" err="1"/>
              <a:t>email</a:t>
            </a:r>
            <a:endParaRPr lang="da-DK" dirty="0"/>
          </a:p>
          <a:p>
            <a:r>
              <a:rPr lang="da-DK" b="1" dirty="0" err="1"/>
              <a:t>LangGraph</a:t>
            </a:r>
            <a:r>
              <a:rPr lang="da-DK" b="1" dirty="0"/>
              <a:t> handles decisions:</a:t>
            </a:r>
            <a:endParaRPr lang="da-DK" dirty="0"/>
          </a:p>
          <a:p>
            <a:pPr lvl="1"/>
            <a:r>
              <a:rPr lang="da-DK" dirty="0"/>
              <a:t>AI </a:t>
            </a:r>
            <a:r>
              <a:rPr lang="da-DK" dirty="0" err="1"/>
              <a:t>decides</a:t>
            </a:r>
            <a:r>
              <a:rPr lang="da-DK" dirty="0"/>
              <a:t>: "</a:t>
            </a:r>
            <a:r>
              <a:rPr lang="da-DK" dirty="0" err="1"/>
              <a:t>Engineer</a:t>
            </a:r>
            <a:r>
              <a:rPr lang="da-DK" dirty="0"/>
              <a:t> or Sales?" → </a:t>
            </a:r>
            <a:r>
              <a:rPr lang="da-DK" dirty="0" err="1"/>
              <a:t>Engineer</a:t>
            </a:r>
            <a:r>
              <a:rPr lang="da-DK" dirty="0"/>
              <a:t> = IT </a:t>
            </a:r>
            <a:r>
              <a:rPr lang="da-DK" dirty="0" err="1"/>
              <a:t>policies</a:t>
            </a:r>
            <a:r>
              <a:rPr lang="da-DK" dirty="0"/>
              <a:t>, Sales = CRM </a:t>
            </a:r>
            <a:r>
              <a:rPr lang="da-DK" dirty="0" err="1"/>
              <a:t>training</a:t>
            </a:r>
            <a:endParaRPr lang="da-DK" dirty="0"/>
          </a:p>
          <a:p>
            <a:pPr lvl="1"/>
            <a:r>
              <a:rPr lang="da-DK" dirty="0"/>
              <a:t>AI </a:t>
            </a:r>
            <a:r>
              <a:rPr lang="da-DK" dirty="0" err="1"/>
              <a:t>decides</a:t>
            </a:r>
            <a:r>
              <a:rPr lang="da-DK" dirty="0"/>
              <a:t>: "Denmark or US?" → Denmark = Danish </a:t>
            </a:r>
            <a:r>
              <a:rPr lang="da-DK" dirty="0" err="1"/>
              <a:t>benefits</a:t>
            </a:r>
            <a:r>
              <a:rPr lang="da-DK" dirty="0"/>
              <a:t>, US = US </a:t>
            </a:r>
            <a:r>
              <a:rPr lang="da-DK" dirty="0" err="1"/>
              <a:t>benefits</a:t>
            </a:r>
            <a:endParaRPr lang="da-DK" dirty="0"/>
          </a:p>
          <a:p>
            <a:pPr lvl="1"/>
            <a:r>
              <a:rPr lang="da-DK" dirty="0"/>
              <a:t>AI </a:t>
            </a:r>
            <a:r>
              <a:rPr lang="da-DK" dirty="0" err="1"/>
              <a:t>decides</a:t>
            </a:r>
            <a:r>
              <a:rPr lang="da-DK" dirty="0"/>
              <a:t>: "Manager or </a:t>
            </a:r>
            <a:r>
              <a:rPr lang="da-DK" dirty="0" err="1"/>
              <a:t>individual</a:t>
            </a:r>
            <a:r>
              <a:rPr lang="da-DK" dirty="0"/>
              <a:t>?" → Manager = </a:t>
            </a:r>
            <a:r>
              <a:rPr lang="da-DK" dirty="0" err="1"/>
              <a:t>add</a:t>
            </a:r>
            <a:r>
              <a:rPr lang="da-DK" dirty="0"/>
              <a:t> </a:t>
            </a:r>
            <a:r>
              <a:rPr lang="da-DK" dirty="0" err="1"/>
              <a:t>leadership</a:t>
            </a:r>
            <a:r>
              <a:rPr lang="da-DK" dirty="0"/>
              <a:t> </a:t>
            </a:r>
            <a:r>
              <a:rPr lang="da-DK" dirty="0" err="1"/>
              <a:t>training</a:t>
            </a:r>
            <a:endParaRPr lang="da-DK" dirty="0"/>
          </a:p>
          <a:p>
            <a:pPr lvl="1"/>
            <a:r>
              <a:rPr lang="da-DK" dirty="0"/>
              <a:t>AI </a:t>
            </a:r>
            <a:r>
              <a:rPr lang="da-DK" dirty="0" err="1"/>
              <a:t>decides</a:t>
            </a:r>
            <a:r>
              <a:rPr lang="da-DK" dirty="0"/>
              <a:t>: "Checklist </a:t>
            </a:r>
            <a:r>
              <a:rPr lang="da-DK" dirty="0" err="1"/>
              <a:t>complete</a:t>
            </a:r>
            <a:r>
              <a:rPr lang="da-DK" dirty="0"/>
              <a:t>?" → If NO, </a:t>
            </a:r>
            <a:r>
              <a:rPr lang="da-DK" dirty="0" err="1"/>
              <a:t>search</a:t>
            </a:r>
            <a:r>
              <a:rPr lang="da-DK" dirty="0"/>
              <a:t> more. If YES, </a:t>
            </a:r>
            <a:r>
              <a:rPr lang="da-DK" dirty="0" err="1"/>
              <a:t>generate</a:t>
            </a:r>
            <a:r>
              <a:rPr lang="da-DK" dirty="0"/>
              <a:t> plan</a:t>
            </a:r>
          </a:p>
          <a:p>
            <a:r>
              <a:rPr lang="da-DK" b="1" dirty="0" err="1"/>
              <a:t>Result</a:t>
            </a:r>
            <a:r>
              <a:rPr lang="da-DK" b="1" dirty="0"/>
              <a:t>:</a:t>
            </a:r>
            <a:r>
              <a:rPr lang="da-DK" dirty="0"/>
              <a:t> </a:t>
            </a:r>
            <a:r>
              <a:rPr lang="da-DK" dirty="0" err="1"/>
              <a:t>LangChain</a:t>
            </a:r>
            <a:r>
              <a:rPr lang="da-DK" dirty="0"/>
              <a:t> provides </a:t>
            </a:r>
            <a:r>
              <a:rPr lang="da-DK" dirty="0" err="1"/>
              <a:t>tools</a:t>
            </a:r>
            <a:r>
              <a:rPr lang="da-DK" dirty="0"/>
              <a:t>. </a:t>
            </a:r>
            <a:r>
              <a:rPr lang="da-DK" dirty="0" err="1"/>
              <a:t>LangGraph</a:t>
            </a:r>
            <a:r>
              <a:rPr lang="da-DK" dirty="0"/>
              <a:t> </a:t>
            </a:r>
            <a:r>
              <a:rPr lang="da-DK" dirty="0" err="1"/>
              <a:t>makes</a:t>
            </a:r>
            <a:r>
              <a:rPr lang="da-DK" dirty="0"/>
              <a:t> smart decisions.</a:t>
            </a:r>
          </a:p>
        </p:txBody>
      </p:sp>
    </p:spTree>
    <p:extLst>
      <p:ext uri="{BB962C8B-B14F-4D97-AF65-F5344CB8AC3E}">
        <p14:creationId xmlns:p14="http://schemas.microsoft.com/office/powerpoint/2010/main" val="38572968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AFE0C5F-6B1C-6ADF-0A91-50C2FF6986DE}"/>
              </a:ext>
            </a:extLst>
          </p:cNvPr>
          <p:cNvSpPr>
            <a:spLocks noGrp="1"/>
          </p:cNvSpPr>
          <p:nvPr>
            <p:ph type="title"/>
          </p:nvPr>
        </p:nvSpPr>
        <p:spPr>
          <a:xfrm>
            <a:off x="1115568" y="548640"/>
            <a:ext cx="10168128" cy="1179576"/>
          </a:xfrm>
        </p:spPr>
        <p:txBody>
          <a:bodyPr>
            <a:normAutofit/>
          </a:bodyPr>
          <a:lstStyle/>
          <a:p>
            <a:r>
              <a:rPr lang="da-DK" sz="4000" dirty="0"/>
              <a:t>Model </a:t>
            </a:r>
            <a:r>
              <a:rPr lang="da-DK" sz="4000" dirty="0" err="1"/>
              <a:t>context</a:t>
            </a:r>
            <a:r>
              <a:rPr lang="da-DK" sz="4000" dirty="0"/>
              <a:t> </a:t>
            </a:r>
            <a:r>
              <a:rPr lang="da-DK" sz="4000" dirty="0" err="1"/>
              <a:t>protocol</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C15A025D-50E1-9300-D05E-EA862F529F6C}"/>
              </a:ext>
            </a:extLst>
          </p:cNvPr>
          <p:cNvSpPr>
            <a:spLocks noGrp="1"/>
          </p:cNvSpPr>
          <p:nvPr>
            <p:ph idx="1"/>
          </p:nvPr>
        </p:nvSpPr>
        <p:spPr>
          <a:xfrm>
            <a:off x="1115568" y="2481943"/>
            <a:ext cx="10168128" cy="3695020"/>
          </a:xfrm>
        </p:spPr>
        <p:txBody>
          <a:bodyPr>
            <a:normAutofit lnSpcReduction="10000"/>
          </a:bodyPr>
          <a:lstStyle/>
          <a:p>
            <a:r>
              <a:rPr lang="en-US" sz="2400" dirty="0"/>
              <a:t>A standardized way for AI models to connect to data sources and tools, making it easier to build AI applications that interact with your business systems.</a:t>
            </a:r>
          </a:p>
          <a:p>
            <a:r>
              <a:rPr lang="en-US" sz="2400" b="1" dirty="0"/>
              <a:t>Think of it like</a:t>
            </a:r>
            <a:r>
              <a:rPr lang="en-US" sz="2400" dirty="0"/>
              <a:t>: USB ports for AI - one standard plug that connects to anything.</a:t>
            </a:r>
          </a:p>
          <a:p>
            <a:endParaRPr lang="en-US" sz="2400" dirty="0"/>
          </a:p>
          <a:p>
            <a:r>
              <a:rPr lang="en-US" sz="2400" dirty="0"/>
              <a:t>"Before MCP, each system integration required custom development, 2-6 weeks per connection. MCP reduces this to hours, dramatically lowering the cost of connecting AI to your existing systems like SAP, Salesforce, or SharePoint."</a:t>
            </a:r>
            <a:endParaRPr lang="da-DK" sz="2200" dirty="0"/>
          </a:p>
        </p:txBody>
      </p:sp>
    </p:spTree>
    <p:extLst>
      <p:ext uri="{BB962C8B-B14F-4D97-AF65-F5344CB8AC3E}">
        <p14:creationId xmlns:p14="http://schemas.microsoft.com/office/powerpoint/2010/main" val="20941690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49B3B0-3EA9-76CC-C8E0-EBA5A8CC34F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14493-702A-EDF4-58C1-FCD5E0F108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ECA9A0-B022-001E-911A-F0FC94544531}"/>
              </a:ext>
            </a:extLst>
          </p:cNvPr>
          <p:cNvSpPr>
            <a:spLocks noGrp="1"/>
          </p:cNvSpPr>
          <p:nvPr>
            <p:ph type="title"/>
          </p:nvPr>
        </p:nvSpPr>
        <p:spPr>
          <a:xfrm>
            <a:off x="838200" y="365125"/>
            <a:ext cx="10515600" cy="1325563"/>
          </a:xfrm>
        </p:spPr>
        <p:txBody>
          <a:bodyPr>
            <a:normAutofit/>
          </a:bodyPr>
          <a:lstStyle/>
          <a:p>
            <a:r>
              <a:rPr lang="en-US" sz="4000" dirty="0"/>
              <a:t>Example 1: </a:t>
            </a:r>
            <a:r>
              <a:rPr lang="da-DK" sz="4000" dirty="0"/>
              <a:t>Customer Service AI</a:t>
            </a:r>
          </a:p>
        </p:txBody>
      </p:sp>
      <p:sp>
        <p:nvSpPr>
          <p:cNvPr id="10" name="sketch line">
            <a:extLst>
              <a:ext uri="{FF2B5EF4-FFF2-40B4-BE49-F238E27FC236}">
                <a16:creationId xmlns:a16="http://schemas.microsoft.com/office/drawing/2014/main" id="{64A3F95A-1A40-EBD9-3A1D-37737DFFDB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4D388B32-B738-A841-3958-770748C0041D}"/>
              </a:ext>
            </a:extLst>
          </p:cNvPr>
          <p:cNvSpPr>
            <a:spLocks noGrp="1"/>
          </p:cNvSpPr>
          <p:nvPr>
            <p:ph idx="1"/>
          </p:nvPr>
        </p:nvSpPr>
        <p:spPr>
          <a:xfrm>
            <a:off x="838200" y="1929384"/>
            <a:ext cx="10515600" cy="4251960"/>
          </a:xfrm>
        </p:spPr>
        <p:txBody>
          <a:bodyPr>
            <a:normAutofit fontScale="85000" lnSpcReduction="20000"/>
          </a:bodyPr>
          <a:lstStyle/>
          <a:p>
            <a:r>
              <a:rPr lang="en-US" b="1" dirty="0"/>
              <a:t>Task:</a:t>
            </a:r>
            <a:r>
              <a:rPr lang="en-US" dirty="0"/>
              <a:t> AI assistant helps support team answer customer questions</a:t>
            </a:r>
          </a:p>
          <a:p>
            <a:r>
              <a:rPr lang="en-US" b="1" dirty="0"/>
              <a:t>Without MCP:</a:t>
            </a:r>
            <a:endParaRPr lang="en-US" dirty="0"/>
          </a:p>
          <a:p>
            <a:pPr lvl="1"/>
            <a:r>
              <a:rPr lang="en-US" dirty="0"/>
              <a:t>Week 1-2: Custom code to connect AI to support ticket system</a:t>
            </a:r>
          </a:p>
          <a:p>
            <a:pPr lvl="1"/>
            <a:r>
              <a:rPr lang="en-US" dirty="0"/>
              <a:t>Week 3-4: Custom code to connect AI to product database</a:t>
            </a:r>
          </a:p>
          <a:p>
            <a:pPr lvl="1"/>
            <a:r>
              <a:rPr lang="en-US" dirty="0"/>
              <a:t>Week 5-6: Custom code to connect AI to customer order history</a:t>
            </a:r>
          </a:p>
          <a:p>
            <a:pPr lvl="1"/>
            <a:r>
              <a:rPr lang="en-US" dirty="0"/>
              <a:t>Result: 6 weeks development, hard to maintain</a:t>
            </a:r>
          </a:p>
          <a:p>
            <a:r>
              <a:rPr lang="en-US" b="1" dirty="0"/>
              <a:t>With MCP:</a:t>
            </a:r>
            <a:endParaRPr lang="en-US" dirty="0"/>
          </a:p>
          <a:p>
            <a:pPr lvl="1"/>
            <a:r>
              <a:rPr lang="en-US" dirty="0"/>
              <a:t>Day 1: Add MCP connector for support tickets</a:t>
            </a:r>
          </a:p>
          <a:p>
            <a:pPr lvl="1"/>
            <a:r>
              <a:rPr lang="en-US" dirty="0"/>
              <a:t>Day 1: Add MCP connector for product database</a:t>
            </a:r>
          </a:p>
          <a:p>
            <a:pPr lvl="1"/>
            <a:r>
              <a:rPr lang="en-US" dirty="0"/>
              <a:t>Day 2: Add MCP connector for order system</a:t>
            </a:r>
          </a:p>
          <a:p>
            <a:pPr lvl="1"/>
            <a:r>
              <a:rPr lang="en-US" dirty="0"/>
              <a:t>Result: 2 days, easy to add more connections later</a:t>
            </a:r>
          </a:p>
          <a:p>
            <a:r>
              <a:rPr lang="en-US" b="1" dirty="0"/>
              <a:t>AI can now:</a:t>
            </a:r>
            <a:r>
              <a:rPr lang="en-US" dirty="0"/>
              <a:t> Search tickets, check product info, view order history - all through one standard interface.</a:t>
            </a:r>
          </a:p>
        </p:txBody>
      </p:sp>
    </p:spTree>
    <p:extLst>
      <p:ext uri="{BB962C8B-B14F-4D97-AF65-F5344CB8AC3E}">
        <p14:creationId xmlns:p14="http://schemas.microsoft.com/office/powerpoint/2010/main" val="24538654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D31C26-B668-316D-A6A5-E4CAED2E877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F99F4A6-FBD7-6A12-666D-558834088F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D3EBF3D-6D81-1525-A07A-84F629CDD162}"/>
              </a:ext>
            </a:extLst>
          </p:cNvPr>
          <p:cNvSpPr>
            <a:spLocks noGrp="1"/>
          </p:cNvSpPr>
          <p:nvPr>
            <p:ph type="title"/>
          </p:nvPr>
        </p:nvSpPr>
        <p:spPr>
          <a:xfrm>
            <a:off x="838200" y="365125"/>
            <a:ext cx="10515600" cy="1325563"/>
          </a:xfrm>
        </p:spPr>
        <p:txBody>
          <a:bodyPr>
            <a:normAutofit/>
          </a:bodyPr>
          <a:lstStyle/>
          <a:p>
            <a:r>
              <a:rPr lang="en-US" sz="4000" dirty="0"/>
              <a:t>Example 2: Sales Research Assistant</a:t>
            </a:r>
            <a:endParaRPr lang="da-DK" sz="4000" dirty="0"/>
          </a:p>
        </p:txBody>
      </p:sp>
      <p:sp>
        <p:nvSpPr>
          <p:cNvPr id="10" name="sketch line">
            <a:extLst>
              <a:ext uri="{FF2B5EF4-FFF2-40B4-BE49-F238E27FC236}">
                <a16:creationId xmlns:a16="http://schemas.microsoft.com/office/drawing/2014/main" id="{015291DF-864E-034B-76FB-C67FD1CF6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E7171CCB-C225-D02D-6285-4809AA16F14E}"/>
              </a:ext>
            </a:extLst>
          </p:cNvPr>
          <p:cNvSpPr>
            <a:spLocks noGrp="1"/>
          </p:cNvSpPr>
          <p:nvPr>
            <p:ph idx="1"/>
          </p:nvPr>
        </p:nvSpPr>
        <p:spPr>
          <a:xfrm>
            <a:off x="838200" y="1929384"/>
            <a:ext cx="10515600" cy="4251960"/>
          </a:xfrm>
        </p:spPr>
        <p:txBody>
          <a:bodyPr>
            <a:normAutofit fontScale="70000" lnSpcReduction="20000"/>
          </a:bodyPr>
          <a:lstStyle/>
          <a:p>
            <a:r>
              <a:rPr lang="en-US" b="1" dirty="0"/>
              <a:t>Task:</a:t>
            </a:r>
            <a:r>
              <a:rPr lang="en-US" dirty="0"/>
              <a:t> AI helps sales reps research prospects</a:t>
            </a:r>
          </a:p>
          <a:p>
            <a:r>
              <a:rPr lang="en-US" b="1" dirty="0"/>
              <a:t>Without MCP:</a:t>
            </a:r>
            <a:endParaRPr lang="en-US" dirty="0"/>
          </a:p>
          <a:p>
            <a:pPr lvl="1"/>
            <a:r>
              <a:rPr lang="en-US" dirty="0"/>
              <a:t>Custom integration to LinkedIn</a:t>
            </a:r>
          </a:p>
          <a:p>
            <a:pPr lvl="1"/>
            <a:r>
              <a:rPr lang="en-US" dirty="0"/>
              <a:t>Custom integration to company CRM (Salesforce)</a:t>
            </a:r>
          </a:p>
          <a:p>
            <a:pPr lvl="1"/>
            <a:r>
              <a:rPr lang="en-US" dirty="0"/>
              <a:t>Custom integration to email system</a:t>
            </a:r>
          </a:p>
          <a:p>
            <a:pPr lvl="1"/>
            <a:r>
              <a:rPr lang="en-US" dirty="0"/>
              <a:t>Custom integration to news sources</a:t>
            </a:r>
          </a:p>
          <a:p>
            <a:pPr lvl="1"/>
            <a:r>
              <a:rPr lang="en-US" dirty="0"/>
              <a:t>Result: Months of development, breaks when services update</a:t>
            </a:r>
          </a:p>
          <a:p>
            <a:r>
              <a:rPr lang="en-US" b="1" dirty="0"/>
              <a:t>With MCP:</a:t>
            </a:r>
            <a:endParaRPr lang="en-US" dirty="0"/>
          </a:p>
          <a:p>
            <a:pPr lvl="1"/>
            <a:r>
              <a:rPr lang="en-US" dirty="0"/>
              <a:t>Add MCP connector for LinkedIn</a:t>
            </a:r>
          </a:p>
          <a:p>
            <a:pPr lvl="1"/>
            <a:r>
              <a:rPr lang="en-US" dirty="0"/>
              <a:t>Add MCP connector for Salesforce</a:t>
            </a:r>
          </a:p>
          <a:p>
            <a:pPr lvl="1"/>
            <a:r>
              <a:rPr lang="en-US" dirty="0"/>
              <a:t>Add MCP connector for Gmail</a:t>
            </a:r>
          </a:p>
          <a:p>
            <a:pPr lvl="1"/>
            <a:r>
              <a:rPr lang="en-US" dirty="0"/>
              <a:t>Add MCP connector for news API</a:t>
            </a:r>
          </a:p>
          <a:p>
            <a:pPr lvl="1"/>
            <a:r>
              <a:rPr lang="en-US" dirty="0"/>
              <a:t>Result: Days to set up, automatically works when services update</a:t>
            </a:r>
          </a:p>
          <a:p>
            <a:r>
              <a:rPr lang="en-US" b="1" dirty="0"/>
              <a:t>AI can now:</a:t>
            </a:r>
            <a:r>
              <a:rPr lang="en-US" dirty="0"/>
              <a:t> Research prospects on LinkedIn, check CRM for existing contacts, draft emails, find recent company news.</a:t>
            </a:r>
          </a:p>
        </p:txBody>
      </p:sp>
    </p:spTree>
    <p:extLst>
      <p:ext uri="{BB962C8B-B14F-4D97-AF65-F5344CB8AC3E}">
        <p14:creationId xmlns:p14="http://schemas.microsoft.com/office/powerpoint/2010/main" val="16509462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42D8752-30CE-1800-DE56-AD810DF6CDE4}"/>
              </a:ext>
            </a:extLst>
          </p:cNvPr>
          <p:cNvSpPr>
            <a:spLocks noGrp="1"/>
          </p:cNvSpPr>
          <p:nvPr>
            <p:ph type="title"/>
          </p:nvPr>
        </p:nvSpPr>
        <p:spPr>
          <a:xfrm>
            <a:off x="1115568" y="548640"/>
            <a:ext cx="10168128" cy="1179576"/>
          </a:xfrm>
        </p:spPr>
        <p:txBody>
          <a:bodyPr>
            <a:normAutofit/>
          </a:bodyPr>
          <a:lstStyle/>
          <a:p>
            <a:r>
              <a:rPr lang="da-DK" sz="4000" dirty="0"/>
              <a:t>AI Agents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F4C3C4E-593E-A314-68A0-B0DFDDCFE372}"/>
              </a:ext>
            </a:extLst>
          </p:cNvPr>
          <p:cNvSpPr>
            <a:spLocks noGrp="1"/>
          </p:cNvSpPr>
          <p:nvPr>
            <p:ph idx="1"/>
          </p:nvPr>
        </p:nvSpPr>
        <p:spPr>
          <a:xfrm>
            <a:off x="1115568" y="2481943"/>
            <a:ext cx="10168128" cy="3695020"/>
          </a:xfrm>
        </p:spPr>
        <p:txBody>
          <a:bodyPr>
            <a:normAutofit lnSpcReduction="10000"/>
          </a:bodyPr>
          <a:lstStyle/>
          <a:p>
            <a:r>
              <a:rPr lang="en-US" sz="2400" dirty="0"/>
              <a:t>AI systems that can perceive their environment, make decisions, and take actions to achieve goals with some degree of autonomy.</a:t>
            </a:r>
          </a:p>
          <a:p>
            <a:r>
              <a:rPr lang="en-US" sz="2400" dirty="0"/>
              <a:t>Think of it like: An AI assistant that can actually DO things, not just answer questions.</a:t>
            </a:r>
          </a:p>
          <a:p>
            <a:endParaRPr lang="da-DK" sz="2200" dirty="0"/>
          </a:p>
          <a:p>
            <a:r>
              <a:rPr lang="en-US" sz="2400" dirty="0"/>
              <a:t>"Agents automate entire workflows that used to require human judgment. A customer onboarding agent can create accounts, send personalized emails, schedule calls, track progress, and adjust its approach based on customer behavior - all without human intervention. Your team focuses on exceptions and complex cases while the agent handles routine onboarding 24/7."</a:t>
            </a:r>
            <a:endParaRPr lang="da-DK" sz="2200" dirty="0"/>
          </a:p>
        </p:txBody>
      </p:sp>
    </p:spTree>
    <p:extLst>
      <p:ext uri="{BB962C8B-B14F-4D97-AF65-F5344CB8AC3E}">
        <p14:creationId xmlns:p14="http://schemas.microsoft.com/office/powerpoint/2010/main" val="23252788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1D69C4-44B2-23FA-271F-AA291294F9E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A3D71A-4117-2F81-2873-20C1CC8B76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0634AAB-54A6-9923-EC0D-61A66C236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1CA5B518-D075-0169-C0D9-2C47CB8AD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0879EC82-FF5C-9EAF-5105-8F86A58FDBC3}"/>
              </a:ext>
            </a:extLst>
          </p:cNvPr>
          <p:cNvSpPr>
            <a:spLocks noGrp="1"/>
          </p:cNvSpPr>
          <p:nvPr>
            <p:ph type="title"/>
          </p:nvPr>
        </p:nvSpPr>
        <p:spPr>
          <a:xfrm>
            <a:off x="1115568" y="548640"/>
            <a:ext cx="10168128" cy="1179576"/>
          </a:xfrm>
        </p:spPr>
        <p:txBody>
          <a:bodyPr>
            <a:normAutofit/>
          </a:bodyPr>
          <a:lstStyle/>
          <a:p>
            <a:r>
              <a:rPr lang="da-DK" sz="4000" dirty="0" err="1"/>
              <a:t>Regular</a:t>
            </a:r>
            <a:r>
              <a:rPr lang="da-DK" sz="4000" dirty="0"/>
              <a:t> AI versus AI agent</a:t>
            </a:r>
          </a:p>
        </p:txBody>
      </p:sp>
      <p:sp>
        <p:nvSpPr>
          <p:cNvPr id="14" name="Rectangle 13">
            <a:extLst>
              <a:ext uri="{FF2B5EF4-FFF2-40B4-BE49-F238E27FC236}">
                <a16:creationId xmlns:a16="http://schemas.microsoft.com/office/drawing/2014/main" id="{7E8B8650-7FA4-9222-829F-CEE1541F4A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8DCF4B74-7066-A0EF-6117-ED2D7611038C}"/>
              </a:ext>
            </a:extLst>
          </p:cNvPr>
          <p:cNvSpPr>
            <a:spLocks noGrp="1"/>
          </p:cNvSpPr>
          <p:nvPr>
            <p:ph idx="1"/>
          </p:nvPr>
        </p:nvSpPr>
        <p:spPr>
          <a:xfrm>
            <a:off x="626850" y="2168434"/>
            <a:ext cx="4353415" cy="4013754"/>
          </a:xfrm>
        </p:spPr>
        <p:txBody>
          <a:bodyPr>
            <a:normAutofit/>
          </a:bodyPr>
          <a:lstStyle/>
          <a:p>
            <a:pPr marL="0" lvl="0" indent="0" eaLnBrk="0" fontAlgn="base" hangingPunct="0">
              <a:lnSpc>
                <a:spcPct val="100000"/>
              </a:lnSpc>
              <a:spcBef>
                <a:spcPct val="0"/>
              </a:spcBef>
              <a:spcAft>
                <a:spcPct val="0"/>
              </a:spcAft>
              <a:buFontTx/>
              <a:buChar char="•"/>
            </a:pPr>
            <a:r>
              <a:rPr lang="da-DK" altLang="da-DK" sz="1800" b="1" dirty="0" err="1">
                <a:latin typeface="Arial" panose="020B0604020202020204" pitchFamily="34" charset="0"/>
              </a:rPr>
              <a:t>Regular</a:t>
            </a:r>
            <a:r>
              <a:rPr lang="da-DK" altLang="da-DK" sz="1800" b="1" dirty="0">
                <a:latin typeface="Arial" panose="020B0604020202020204" pitchFamily="34" charset="0"/>
              </a:rPr>
              <a:t> AI</a:t>
            </a:r>
          </a:p>
          <a:p>
            <a:pPr marL="0" lvl="0" indent="0" eaLnBrk="0" fontAlgn="base" hangingPunct="0">
              <a:lnSpc>
                <a:spcPct val="100000"/>
              </a:lnSpc>
              <a:spcBef>
                <a:spcPct val="0"/>
              </a:spcBef>
              <a:spcAft>
                <a:spcPct val="0"/>
              </a:spcAft>
              <a:buFontTx/>
              <a:buChar char="•"/>
            </a:pPr>
            <a:endParaRPr lang="da-DK" altLang="da-DK" sz="18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da-DK" altLang="da-DK" sz="1800" dirty="0" err="1">
                <a:latin typeface="Arial" panose="020B0604020202020204" pitchFamily="34" charset="0"/>
              </a:rPr>
              <a:t>You</a:t>
            </a:r>
            <a:r>
              <a:rPr lang="da-DK" altLang="da-DK" sz="1800" dirty="0">
                <a:latin typeface="Arial" panose="020B0604020202020204" pitchFamily="34" charset="0"/>
              </a:rPr>
              <a:t> ask: "</a:t>
            </a:r>
            <a:r>
              <a:rPr lang="da-DK" altLang="da-DK" sz="1800" dirty="0" err="1">
                <a:latin typeface="Arial" panose="020B0604020202020204" pitchFamily="34" charset="0"/>
              </a:rPr>
              <a:t>What's</a:t>
            </a:r>
            <a:r>
              <a:rPr lang="da-DK" altLang="da-DK" sz="1800" dirty="0">
                <a:latin typeface="Arial" panose="020B0604020202020204" pitchFamily="34" charset="0"/>
              </a:rPr>
              <a:t> the </a:t>
            </a:r>
            <a:r>
              <a:rPr lang="da-DK" altLang="da-DK" sz="1800" dirty="0" err="1">
                <a:latin typeface="Arial" panose="020B0604020202020204" pitchFamily="34" charset="0"/>
              </a:rPr>
              <a:t>weather</a:t>
            </a:r>
            <a:r>
              <a:rPr lang="da-DK" altLang="da-DK" sz="1800" dirty="0">
                <a:latin typeface="Arial" panose="020B0604020202020204" pitchFamily="34" charset="0"/>
              </a:rPr>
              <a:t>?" </a:t>
            </a:r>
          </a:p>
          <a:p>
            <a:pPr marL="0" lvl="0" indent="0" eaLnBrk="0" fontAlgn="base" hangingPunct="0">
              <a:lnSpc>
                <a:spcPct val="100000"/>
              </a:lnSpc>
              <a:spcBef>
                <a:spcPct val="0"/>
              </a:spcBef>
              <a:spcAft>
                <a:spcPct val="0"/>
              </a:spcAft>
              <a:buFontTx/>
              <a:buChar char="•"/>
            </a:pPr>
            <a:endParaRPr lang="da-DK" altLang="da-DK" sz="18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da-DK" altLang="da-DK" sz="1800" dirty="0">
                <a:latin typeface="Arial" panose="020B0604020202020204" pitchFamily="34" charset="0"/>
              </a:rPr>
              <a:t>AI </a:t>
            </a:r>
            <a:r>
              <a:rPr lang="da-DK" altLang="da-DK" sz="1800" dirty="0" err="1">
                <a:latin typeface="Arial" panose="020B0604020202020204" pitchFamily="34" charset="0"/>
              </a:rPr>
              <a:t>answers</a:t>
            </a:r>
            <a:r>
              <a:rPr lang="da-DK" altLang="da-DK" sz="1800" dirty="0">
                <a:latin typeface="Arial" panose="020B0604020202020204" pitchFamily="34" charset="0"/>
              </a:rPr>
              <a:t>: "</a:t>
            </a:r>
            <a:r>
              <a:rPr lang="da-DK" altLang="da-DK" sz="1800" dirty="0" err="1">
                <a:latin typeface="Arial" panose="020B0604020202020204" pitchFamily="34" charset="0"/>
              </a:rPr>
              <a:t>It's</a:t>
            </a:r>
            <a:r>
              <a:rPr lang="da-DK" altLang="da-DK" sz="1800" dirty="0">
                <a:latin typeface="Arial" panose="020B0604020202020204" pitchFamily="34" charset="0"/>
              </a:rPr>
              <a:t> </a:t>
            </a:r>
            <a:r>
              <a:rPr lang="da-DK" altLang="da-DK" sz="1800" dirty="0" err="1">
                <a:latin typeface="Arial" panose="020B0604020202020204" pitchFamily="34" charset="0"/>
              </a:rPr>
              <a:t>sunny</a:t>
            </a:r>
            <a:r>
              <a:rPr lang="da-DK" altLang="da-DK" sz="1800" dirty="0">
                <a:latin typeface="Arial" panose="020B0604020202020204" pitchFamily="34" charset="0"/>
              </a:rPr>
              <a:t>, 22°C" </a:t>
            </a:r>
          </a:p>
          <a:p>
            <a:pPr marL="0" lvl="0" indent="0" eaLnBrk="0" fontAlgn="base" hangingPunct="0">
              <a:lnSpc>
                <a:spcPct val="100000"/>
              </a:lnSpc>
              <a:spcBef>
                <a:spcPct val="0"/>
              </a:spcBef>
              <a:spcAft>
                <a:spcPct val="0"/>
              </a:spcAft>
              <a:buFontTx/>
              <a:buChar char="•"/>
            </a:pPr>
            <a:endParaRPr lang="da-DK" altLang="da-DK" sz="1800" b="1"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da-DK" altLang="da-DK" sz="1800" u="sng" dirty="0" err="1">
                <a:latin typeface="Arial" panose="020B0604020202020204" pitchFamily="34" charset="0"/>
              </a:rPr>
              <a:t>That's</a:t>
            </a:r>
            <a:r>
              <a:rPr lang="da-DK" altLang="da-DK" sz="1800" u="sng" dirty="0">
                <a:latin typeface="Arial" panose="020B0604020202020204" pitchFamily="34" charset="0"/>
              </a:rPr>
              <a:t> it. Just information</a:t>
            </a:r>
            <a:r>
              <a:rPr lang="da-DK" altLang="da-DK" sz="1800" dirty="0">
                <a:latin typeface="Arial" panose="020B0604020202020204" pitchFamily="34" charset="0"/>
              </a:rPr>
              <a:t>. </a:t>
            </a:r>
          </a:p>
        </p:txBody>
      </p:sp>
      <p:sp>
        <p:nvSpPr>
          <p:cNvPr id="4" name="Pladsholder til indhold 2">
            <a:extLst>
              <a:ext uri="{FF2B5EF4-FFF2-40B4-BE49-F238E27FC236}">
                <a16:creationId xmlns:a16="http://schemas.microsoft.com/office/drawing/2014/main" id="{050A8F2D-6C87-0A0A-3B61-62507C43EEEC}"/>
              </a:ext>
            </a:extLst>
          </p:cNvPr>
          <p:cNvSpPr txBox="1">
            <a:spLocks/>
          </p:cNvSpPr>
          <p:nvPr/>
        </p:nvSpPr>
        <p:spPr>
          <a:xfrm>
            <a:off x="7369193" y="2168434"/>
            <a:ext cx="4353415" cy="43229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Char char="•"/>
            </a:pPr>
            <a:r>
              <a:rPr lang="da-DK" altLang="da-DK" sz="1600" b="1" dirty="0">
                <a:latin typeface="Arial" panose="020B0604020202020204" pitchFamily="34" charset="0"/>
              </a:rPr>
              <a:t>AI Agent</a:t>
            </a:r>
          </a:p>
          <a:p>
            <a:pPr marL="0" indent="0" eaLnBrk="0" fontAlgn="base" hangingPunct="0">
              <a:lnSpc>
                <a:spcPct val="100000"/>
              </a:lnSpc>
              <a:spcBef>
                <a:spcPct val="0"/>
              </a:spcBef>
              <a:spcAft>
                <a:spcPct val="0"/>
              </a:spcAft>
              <a:buFontTx/>
              <a:buChar char="•"/>
            </a:pPr>
            <a:endParaRPr lang="da-DK" altLang="da-DK" sz="1600"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dirty="0" err="1">
                <a:latin typeface="Arial" panose="020B0604020202020204" pitchFamily="34" charset="0"/>
              </a:rPr>
              <a:t>You</a:t>
            </a:r>
            <a:r>
              <a:rPr lang="da-DK" altLang="da-DK" sz="1600" dirty="0">
                <a:latin typeface="Arial" panose="020B0604020202020204" pitchFamily="34" charset="0"/>
              </a:rPr>
              <a:t> ask: "</a:t>
            </a:r>
            <a:r>
              <a:rPr lang="da-DK" altLang="da-DK" sz="1600" dirty="0" err="1">
                <a:latin typeface="Arial" panose="020B0604020202020204" pitchFamily="34" charset="0"/>
              </a:rPr>
              <a:t>Should</a:t>
            </a:r>
            <a:r>
              <a:rPr lang="da-DK" altLang="da-DK" sz="1600" dirty="0">
                <a:latin typeface="Arial" panose="020B0604020202020204" pitchFamily="34" charset="0"/>
              </a:rPr>
              <a:t> I bring an </a:t>
            </a:r>
            <a:r>
              <a:rPr lang="da-DK" altLang="da-DK" sz="1600" dirty="0" err="1">
                <a:latin typeface="Arial" panose="020B0604020202020204" pitchFamily="34" charset="0"/>
              </a:rPr>
              <a:t>umbrella</a:t>
            </a:r>
            <a:r>
              <a:rPr lang="da-DK" altLang="da-DK" sz="1600" dirty="0">
                <a:latin typeface="Arial" panose="020B0604020202020204" pitchFamily="34" charset="0"/>
              </a:rPr>
              <a:t> </a:t>
            </a:r>
            <a:r>
              <a:rPr lang="da-DK" altLang="da-DK" sz="1600" dirty="0" err="1">
                <a:latin typeface="Arial" panose="020B0604020202020204" pitchFamily="34" charset="0"/>
              </a:rPr>
              <a:t>today</a:t>
            </a:r>
            <a:r>
              <a:rPr lang="da-DK" altLang="da-DK" sz="1600" dirty="0">
                <a:latin typeface="Arial" panose="020B0604020202020204" pitchFamily="34" charset="0"/>
              </a:rPr>
              <a:t>?" </a:t>
            </a:r>
          </a:p>
          <a:p>
            <a:pPr marL="0" lvl="0" indent="0" algn="just" eaLnBrk="0" fontAlgn="base" hangingPunct="0">
              <a:lnSpc>
                <a:spcPct val="100000"/>
              </a:lnSpc>
              <a:spcBef>
                <a:spcPct val="0"/>
              </a:spcBef>
              <a:spcAft>
                <a:spcPct val="0"/>
              </a:spcAft>
              <a:buFontTx/>
              <a:buChar char="•"/>
            </a:pPr>
            <a:endParaRPr lang="da-DK" altLang="da-DK" sz="1600"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dirty="0">
                <a:latin typeface="Arial" panose="020B0604020202020204" pitchFamily="34" charset="0"/>
              </a:rPr>
              <a:t>Agent checks </a:t>
            </a:r>
            <a:r>
              <a:rPr lang="da-DK" altLang="da-DK" sz="1600" dirty="0" err="1">
                <a:latin typeface="Arial" panose="020B0604020202020204" pitchFamily="34" charset="0"/>
              </a:rPr>
              <a:t>weather</a:t>
            </a:r>
            <a:r>
              <a:rPr lang="da-DK" altLang="da-DK" sz="1600" dirty="0">
                <a:latin typeface="Arial" panose="020B0604020202020204" pitchFamily="34" charset="0"/>
              </a:rPr>
              <a:t> forecast </a:t>
            </a:r>
          </a:p>
          <a:p>
            <a:pPr marL="0" lvl="0" indent="0" algn="just" eaLnBrk="0" fontAlgn="base" hangingPunct="0">
              <a:lnSpc>
                <a:spcPct val="100000"/>
              </a:lnSpc>
              <a:spcBef>
                <a:spcPct val="0"/>
              </a:spcBef>
              <a:spcAft>
                <a:spcPct val="0"/>
              </a:spcAft>
              <a:buFontTx/>
              <a:buChar char="•"/>
            </a:pPr>
            <a:endParaRPr lang="da-DK" altLang="da-DK" sz="1600"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dirty="0">
                <a:latin typeface="Arial" panose="020B0604020202020204" pitchFamily="34" charset="0"/>
              </a:rPr>
              <a:t>Agent checks </a:t>
            </a:r>
            <a:r>
              <a:rPr lang="da-DK" altLang="da-DK" sz="1600" dirty="0" err="1">
                <a:latin typeface="Arial" panose="020B0604020202020204" pitchFamily="34" charset="0"/>
              </a:rPr>
              <a:t>your</a:t>
            </a:r>
            <a:r>
              <a:rPr lang="da-DK" altLang="da-DK" sz="1600" dirty="0">
                <a:latin typeface="Arial" panose="020B0604020202020204" pitchFamily="34" charset="0"/>
              </a:rPr>
              <a:t> </a:t>
            </a:r>
            <a:r>
              <a:rPr lang="da-DK" altLang="da-DK" sz="1600" dirty="0" err="1">
                <a:latin typeface="Arial" panose="020B0604020202020204" pitchFamily="34" charset="0"/>
              </a:rPr>
              <a:t>calendar</a:t>
            </a:r>
            <a:r>
              <a:rPr lang="da-DK" altLang="da-DK" sz="1600" dirty="0">
                <a:latin typeface="Arial" panose="020B0604020202020204" pitchFamily="34" charset="0"/>
              </a:rPr>
              <a:t> to </a:t>
            </a:r>
            <a:r>
              <a:rPr lang="da-DK" altLang="da-DK" sz="1600" dirty="0" err="1">
                <a:latin typeface="Arial" panose="020B0604020202020204" pitchFamily="34" charset="0"/>
              </a:rPr>
              <a:t>see</a:t>
            </a:r>
            <a:r>
              <a:rPr lang="da-DK" altLang="da-DK" sz="1600" dirty="0">
                <a:latin typeface="Arial" panose="020B0604020202020204" pitchFamily="34" charset="0"/>
              </a:rPr>
              <a:t> </a:t>
            </a:r>
            <a:r>
              <a:rPr lang="da-DK" altLang="da-DK" sz="1600" dirty="0" err="1">
                <a:latin typeface="Arial" panose="020B0604020202020204" pitchFamily="34" charset="0"/>
              </a:rPr>
              <a:t>when</a:t>
            </a:r>
            <a:r>
              <a:rPr lang="da-DK" altLang="da-DK" sz="1600" dirty="0">
                <a:latin typeface="Arial" panose="020B0604020202020204" pitchFamily="34" charset="0"/>
              </a:rPr>
              <a:t> </a:t>
            </a:r>
            <a:r>
              <a:rPr lang="da-DK" altLang="da-DK" sz="1600" dirty="0" err="1">
                <a:latin typeface="Arial" panose="020B0604020202020204" pitchFamily="34" charset="0"/>
              </a:rPr>
              <a:t>you're</a:t>
            </a:r>
            <a:r>
              <a:rPr lang="da-DK" altLang="da-DK" sz="1600" dirty="0">
                <a:latin typeface="Arial" panose="020B0604020202020204" pitchFamily="34" charset="0"/>
              </a:rPr>
              <a:t> </a:t>
            </a:r>
            <a:r>
              <a:rPr lang="da-DK" altLang="da-DK" sz="1600" dirty="0" err="1">
                <a:latin typeface="Arial" panose="020B0604020202020204" pitchFamily="34" charset="0"/>
              </a:rPr>
              <a:t>going</a:t>
            </a:r>
            <a:r>
              <a:rPr lang="da-DK" altLang="da-DK" sz="1600" dirty="0">
                <a:latin typeface="Arial" panose="020B0604020202020204" pitchFamily="34" charset="0"/>
              </a:rPr>
              <a:t> out </a:t>
            </a:r>
          </a:p>
          <a:p>
            <a:pPr marL="0" lvl="0" indent="0" algn="just" eaLnBrk="0" fontAlgn="base" hangingPunct="0">
              <a:lnSpc>
                <a:spcPct val="100000"/>
              </a:lnSpc>
              <a:spcBef>
                <a:spcPct val="0"/>
              </a:spcBef>
              <a:spcAft>
                <a:spcPct val="0"/>
              </a:spcAft>
              <a:buFontTx/>
              <a:buChar char="•"/>
            </a:pPr>
            <a:endParaRPr lang="da-DK" altLang="da-DK" sz="1600"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dirty="0">
                <a:latin typeface="Arial" panose="020B0604020202020204" pitchFamily="34" charset="0"/>
              </a:rPr>
              <a:t>Agent </a:t>
            </a:r>
            <a:r>
              <a:rPr lang="da-DK" altLang="da-DK" sz="1600" dirty="0" err="1">
                <a:latin typeface="Arial" panose="020B0604020202020204" pitchFamily="34" charset="0"/>
              </a:rPr>
              <a:t>decides</a:t>
            </a:r>
            <a:r>
              <a:rPr lang="da-DK" altLang="da-DK" sz="1600" dirty="0">
                <a:latin typeface="Arial" panose="020B0604020202020204" pitchFamily="34" charset="0"/>
              </a:rPr>
              <a:t> </a:t>
            </a:r>
            <a:r>
              <a:rPr lang="da-DK" altLang="da-DK" sz="1600" dirty="0" err="1">
                <a:latin typeface="Arial" panose="020B0604020202020204" pitchFamily="34" charset="0"/>
              </a:rPr>
              <a:t>based</a:t>
            </a:r>
            <a:r>
              <a:rPr lang="da-DK" altLang="da-DK" sz="1600" dirty="0">
                <a:latin typeface="Arial" panose="020B0604020202020204" pitchFamily="34" charset="0"/>
              </a:rPr>
              <a:t> on </a:t>
            </a:r>
            <a:r>
              <a:rPr lang="da-DK" altLang="da-DK" sz="1600" dirty="0" err="1">
                <a:latin typeface="Arial" panose="020B0604020202020204" pitchFamily="34" charset="0"/>
              </a:rPr>
              <a:t>both</a:t>
            </a:r>
            <a:r>
              <a:rPr lang="da-DK" altLang="da-DK" sz="1600" dirty="0">
                <a:latin typeface="Arial" panose="020B0604020202020204" pitchFamily="34" charset="0"/>
              </a:rPr>
              <a:t> </a:t>
            </a:r>
          </a:p>
          <a:p>
            <a:pPr marL="0" indent="0" algn="just" eaLnBrk="0" fontAlgn="base" hangingPunct="0">
              <a:lnSpc>
                <a:spcPct val="100000"/>
              </a:lnSpc>
              <a:spcBef>
                <a:spcPct val="0"/>
              </a:spcBef>
              <a:spcAft>
                <a:spcPct val="0"/>
              </a:spcAft>
              <a:buNone/>
            </a:pPr>
            <a:endParaRPr lang="da-DK" altLang="da-DK" sz="1600"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dirty="0">
                <a:latin typeface="Arial" panose="020B0604020202020204" pitchFamily="34" charset="0"/>
              </a:rPr>
              <a:t>Agent </a:t>
            </a:r>
            <a:r>
              <a:rPr lang="da-DK" altLang="da-DK" sz="1600" dirty="0" err="1">
                <a:latin typeface="Arial" panose="020B0604020202020204" pitchFamily="34" charset="0"/>
              </a:rPr>
              <a:t>answers</a:t>
            </a:r>
            <a:r>
              <a:rPr lang="da-DK" altLang="da-DK" sz="1600" dirty="0">
                <a:latin typeface="Arial" panose="020B0604020202020204" pitchFamily="34" charset="0"/>
              </a:rPr>
              <a:t>: "No </a:t>
            </a:r>
            <a:r>
              <a:rPr lang="da-DK" altLang="da-DK" sz="1600" dirty="0" err="1">
                <a:latin typeface="Arial" panose="020B0604020202020204" pitchFamily="34" charset="0"/>
              </a:rPr>
              <a:t>umbrella</a:t>
            </a:r>
            <a:r>
              <a:rPr lang="da-DK" altLang="da-DK" sz="1600" dirty="0">
                <a:latin typeface="Arial" panose="020B0604020202020204" pitchFamily="34" charset="0"/>
              </a:rPr>
              <a:t> </a:t>
            </a:r>
            <a:r>
              <a:rPr lang="da-DK" altLang="da-DK" sz="1600" dirty="0" err="1">
                <a:latin typeface="Arial" panose="020B0604020202020204" pitchFamily="34" charset="0"/>
              </a:rPr>
              <a:t>needed</a:t>
            </a:r>
            <a:r>
              <a:rPr lang="da-DK" altLang="da-DK" sz="1600" dirty="0">
                <a:latin typeface="Arial" panose="020B0604020202020204" pitchFamily="34" charset="0"/>
              </a:rPr>
              <a:t>. </a:t>
            </a:r>
            <a:r>
              <a:rPr lang="da-DK" altLang="da-DK" sz="1600" dirty="0" err="1">
                <a:latin typeface="Arial" panose="020B0604020202020204" pitchFamily="34" charset="0"/>
              </a:rPr>
              <a:t>Your</a:t>
            </a:r>
            <a:r>
              <a:rPr lang="da-DK" altLang="da-DK" sz="1600" dirty="0">
                <a:latin typeface="Arial" panose="020B0604020202020204" pitchFamily="34" charset="0"/>
              </a:rPr>
              <a:t> meetings </a:t>
            </a:r>
            <a:r>
              <a:rPr lang="da-DK" altLang="da-DK" sz="1600" dirty="0" err="1">
                <a:latin typeface="Arial" panose="020B0604020202020204" pitchFamily="34" charset="0"/>
              </a:rPr>
              <a:t>are</a:t>
            </a:r>
            <a:r>
              <a:rPr lang="da-DK" altLang="da-DK" sz="1600" dirty="0">
                <a:latin typeface="Arial" panose="020B0604020202020204" pitchFamily="34" charset="0"/>
              </a:rPr>
              <a:t> all </a:t>
            </a:r>
            <a:r>
              <a:rPr lang="da-DK" altLang="da-DK" sz="1600" dirty="0" err="1">
                <a:latin typeface="Arial" panose="020B0604020202020204" pitchFamily="34" charset="0"/>
              </a:rPr>
              <a:t>before</a:t>
            </a:r>
            <a:r>
              <a:rPr lang="da-DK" altLang="da-DK" sz="1600" dirty="0">
                <a:latin typeface="Arial" panose="020B0604020202020204" pitchFamily="34" charset="0"/>
              </a:rPr>
              <a:t> 2pm, and </a:t>
            </a:r>
            <a:r>
              <a:rPr lang="da-DK" altLang="da-DK" sz="1600" dirty="0" err="1">
                <a:latin typeface="Arial" panose="020B0604020202020204" pitchFamily="34" charset="0"/>
              </a:rPr>
              <a:t>rain</a:t>
            </a:r>
            <a:r>
              <a:rPr lang="da-DK" altLang="da-DK" sz="1600" dirty="0">
                <a:latin typeface="Arial" panose="020B0604020202020204" pitchFamily="34" charset="0"/>
              </a:rPr>
              <a:t> </a:t>
            </a:r>
            <a:r>
              <a:rPr lang="da-DK" altLang="da-DK" sz="1600" dirty="0" err="1">
                <a:latin typeface="Arial" panose="020B0604020202020204" pitchFamily="34" charset="0"/>
              </a:rPr>
              <a:t>doesn't</a:t>
            </a:r>
            <a:r>
              <a:rPr lang="da-DK" altLang="da-DK" sz="1600" dirty="0">
                <a:latin typeface="Arial" panose="020B0604020202020204" pitchFamily="34" charset="0"/>
              </a:rPr>
              <a:t> start </a:t>
            </a:r>
            <a:r>
              <a:rPr lang="da-DK" altLang="da-DK" sz="1600" dirty="0" err="1">
                <a:latin typeface="Arial" panose="020B0604020202020204" pitchFamily="34" charset="0"/>
              </a:rPr>
              <a:t>until</a:t>
            </a:r>
            <a:r>
              <a:rPr lang="da-DK" altLang="da-DK" sz="1600" dirty="0">
                <a:latin typeface="Arial" panose="020B0604020202020204" pitchFamily="34" charset="0"/>
              </a:rPr>
              <a:t> 5pm" </a:t>
            </a:r>
          </a:p>
          <a:p>
            <a:pPr marL="0" lvl="0" indent="0" algn="just" eaLnBrk="0" fontAlgn="base" hangingPunct="0">
              <a:lnSpc>
                <a:spcPct val="100000"/>
              </a:lnSpc>
              <a:spcBef>
                <a:spcPct val="0"/>
              </a:spcBef>
              <a:spcAft>
                <a:spcPct val="0"/>
              </a:spcAft>
              <a:buFontTx/>
              <a:buChar char="•"/>
            </a:pPr>
            <a:endParaRPr lang="da-DK" altLang="da-DK" sz="1600" b="1" dirty="0">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da-DK" altLang="da-DK" sz="1600" u="sng" dirty="0">
                <a:latin typeface="Arial" panose="020B0604020202020204" pitchFamily="34" charset="0"/>
              </a:rPr>
              <a:t>It </a:t>
            </a:r>
            <a:r>
              <a:rPr lang="da-DK" altLang="da-DK" sz="1600" u="sng" dirty="0" err="1">
                <a:latin typeface="Arial" panose="020B0604020202020204" pitchFamily="34" charset="0"/>
              </a:rPr>
              <a:t>took</a:t>
            </a:r>
            <a:r>
              <a:rPr lang="da-DK" altLang="da-DK" sz="1600" u="sng" dirty="0">
                <a:latin typeface="Arial" panose="020B0604020202020204" pitchFamily="34" charset="0"/>
              </a:rPr>
              <a:t> actions: </a:t>
            </a:r>
            <a:r>
              <a:rPr lang="da-DK" altLang="da-DK" sz="1600" u="sng" dirty="0" err="1">
                <a:latin typeface="Arial" panose="020B0604020202020204" pitchFamily="34" charset="0"/>
              </a:rPr>
              <a:t>checked</a:t>
            </a:r>
            <a:r>
              <a:rPr lang="da-DK" altLang="da-DK" sz="1600" u="sng" dirty="0">
                <a:latin typeface="Arial" panose="020B0604020202020204" pitchFamily="34" charset="0"/>
              </a:rPr>
              <a:t> </a:t>
            </a:r>
            <a:r>
              <a:rPr lang="da-DK" altLang="da-DK" sz="1600" u="sng" dirty="0" err="1">
                <a:latin typeface="Arial" panose="020B0604020202020204" pitchFamily="34" charset="0"/>
              </a:rPr>
              <a:t>weather</a:t>
            </a:r>
            <a:r>
              <a:rPr lang="da-DK" altLang="da-DK" sz="1600" u="sng" dirty="0">
                <a:latin typeface="Arial" panose="020B0604020202020204" pitchFamily="34" charset="0"/>
              </a:rPr>
              <a:t>, </a:t>
            </a:r>
            <a:r>
              <a:rPr lang="da-DK" altLang="da-DK" sz="1600" u="sng" dirty="0" err="1">
                <a:latin typeface="Arial" panose="020B0604020202020204" pitchFamily="34" charset="0"/>
              </a:rPr>
              <a:t>checked</a:t>
            </a:r>
            <a:r>
              <a:rPr lang="da-DK" altLang="da-DK" sz="1600" u="sng" dirty="0">
                <a:latin typeface="Arial" panose="020B0604020202020204" pitchFamily="34" charset="0"/>
              </a:rPr>
              <a:t> </a:t>
            </a:r>
            <a:r>
              <a:rPr lang="da-DK" altLang="da-DK" sz="1600" u="sng" dirty="0" err="1">
                <a:latin typeface="Arial" panose="020B0604020202020204" pitchFamily="34" charset="0"/>
              </a:rPr>
              <a:t>calendar</a:t>
            </a:r>
            <a:r>
              <a:rPr lang="da-DK" altLang="da-DK" sz="1600" u="sng" dirty="0">
                <a:latin typeface="Arial" panose="020B0604020202020204" pitchFamily="34" charset="0"/>
              </a:rPr>
              <a:t>, made decision </a:t>
            </a:r>
          </a:p>
        </p:txBody>
      </p:sp>
    </p:spTree>
    <p:extLst>
      <p:ext uri="{BB962C8B-B14F-4D97-AF65-F5344CB8AC3E}">
        <p14:creationId xmlns:p14="http://schemas.microsoft.com/office/powerpoint/2010/main" val="17694066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9362F5-6027-5078-A94B-8895A0FA3B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3FE0A6-4729-81B0-ED8B-01A59E653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FF595642-E4BF-C384-D23C-2164CBAEB1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88DF488-0243-D1BE-E47E-F4AA428AA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5C4BC0F-7817-2EB9-94A8-D342B3C72157}"/>
              </a:ext>
            </a:extLst>
          </p:cNvPr>
          <p:cNvSpPr>
            <a:spLocks noGrp="1"/>
          </p:cNvSpPr>
          <p:nvPr>
            <p:ph type="title"/>
          </p:nvPr>
        </p:nvSpPr>
        <p:spPr>
          <a:xfrm>
            <a:off x="1115568" y="548640"/>
            <a:ext cx="10168128" cy="1179576"/>
          </a:xfrm>
        </p:spPr>
        <p:txBody>
          <a:bodyPr>
            <a:noAutofit/>
          </a:bodyPr>
          <a:lstStyle/>
          <a:p>
            <a:r>
              <a:rPr lang="en-US" sz="4000" dirty="0"/>
              <a:t>The destination is an AI that doesn't just answer questions, it gets things done.</a:t>
            </a:r>
            <a:endParaRPr lang="da-DK" sz="4000" dirty="0"/>
          </a:p>
        </p:txBody>
      </p:sp>
      <p:sp>
        <p:nvSpPr>
          <p:cNvPr id="14" name="Rectangle 13">
            <a:extLst>
              <a:ext uri="{FF2B5EF4-FFF2-40B4-BE49-F238E27FC236}">
                <a16:creationId xmlns:a16="http://schemas.microsoft.com/office/drawing/2014/main" id="{3B4F14DD-2A60-21A2-8E3D-925C05C6C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99CBAC4-2DC2-6882-F233-729462FBBFB4}"/>
              </a:ext>
            </a:extLst>
          </p:cNvPr>
          <p:cNvSpPr>
            <a:spLocks noGrp="1"/>
          </p:cNvSpPr>
          <p:nvPr>
            <p:ph idx="1"/>
          </p:nvPr>
        </p:nvSpPr>
        <p:spPr>
          <a:xfrm>
            <a:off x="1115568" y="2481943"/>
            <a:ext cx="10168128" cy="3695020"/>
          </a:xfrm>
        </p:spPr>
        <p:txBody>
          <a:bodyPr>
            <a:normAutofit/>
          </a:bodyPr>
          <a:lstStyle/>
          <a:p>
            <a:r>
              <a:rPr lang="en-US" sz="2400" dirty="0"/>
              <a:t>But reaching that destination safely requires the journey.</a:t>
            </a:r>
          </a:p>
          <a:p>
            <a:r>
              <a:rPr lang="en-US" sz="2400" dirty="0"/>
              <a:t>You start with a simple chatbot that answers policy questions. You learn what works and what doesn't. You fix your data. You build trust with your team. You expand to a system that connects to your CRM. Then your ERP. Then your email.</a:t>
            </a:r>
          </a:p>
          <a:p>
            <a:r>
              <a:rPr lang="en-US" sz="2400" dirty="0"/>
              <a:t>Step by step, your AI goes from answering a question to completing an entire workflow, without anyone asking it to.</a:t>
            </a:r>
          </a:p>
          <a:p>
            <a:r>
              <a:rPr lang="en-US" sz="2400" dirty="0"/>
              <a:t>That is not something you build in a day. It is something you grow into, with the right foundation, the right team, and the right mindset.</a:t>
            </a:r>
          </a:p>
        </p:txBody>
      </p:sp>
    </p:spTree>
    <p:extLst>
      <p:ext uri="{BB962C8B-B14F-4D97-AF65-F5344CB8AC3E}">
        <p14:creationId xmlns:p14="http://schemas.microsoft.com/office/powerpoint/2010/main" val="6032500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BA499F-8421-3482-923C-27A357B504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16EFDC3-82DC-FF40-3526-680467996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4E881D9-0429-0CEE-0FB8-16BBE4368541}"/>
              </a:ext>
            </a:extLst>
          </p:cNvPr>
          <p:cNvSpPr>
            <a:spLocks noGrp="1"/>
          </p:cNvSpPr>
          <p:nvPr>
            <p:ph type="title"/>
          </p:nvPr>
        </p:nvSpPr>
        <p:spPr>
          <a:xfrm>
            <a:off x="838200" y="365125"/>
            <a:ext cx="10515600" cy="1325563"/>
          </a:xfrm>
        </p:spPr>
        <p:txBody>
          <a:bodyPr>
            <a:normAutofit/>
          </a:bodyPr>
          <a:lstStyle/>
          <a:p>
            <a:r>
              <a:rPr lang="en-US" sz="4000" dirty="0"/>
              <a:t>Example 1: </a:t>
            </a:r>
            <a:r>
              <a:rPr lang="da-DK" sz="4000" dirty="0"/>
              <a:t>HR Policy Assistant Agent</a:t>
            </a:r>
          </a:p>
        </p:txBody>
      </p:sp>
      <p:sp>
        <p:nvSpPr>
          <p:cNvPr id="10" name="sketch line">
            <a:extLst>
              <a:ext uri="{FF2B5EF4-FFF2-40B4-BE49-F238E27FC236}">
                <a16:creationId xmlns:a16="http://schemas.microsoft.com/office/drawing/2014/main" id="{D5BC642A-2D8B-A3B6-91D2-0354D33C7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2758FDDB-6B60-DF97-9D57-C4D211A4D737}"/>
              </a:ext>
            </a:extLst>
          </p:cNvPr>
          <p:cNvSpPr>
            <a:spLocks noGrp="1"/>
          </p:cNvSpPr>
          <p:nvPr>
            <p:ph idx="1"/>
          </p:nvPr>
        </p:nvSpPr>
        <p:spPr>
          <a:xfrm>
            <a:off x="838200" y="1929384"/>
            <a:ext cx="10515600" cy="4251960"/>
          </a:xfrm>
        </p:spPr>
        <p:txBody>
          <a:bodyPr>
            <a:normAutofit fontScale="92500" lnSpcReduction="20000"/>
          </a:bodyPr>
          <a:lstStyle/>
          <a:p>
            <a:r>
              <a:rPr lang="en-US" b="1" dirty="0"/>
              <a:t>Goal:</a:t>
            </a:r>
            <a:r>
              <a:rPr lang="en-US" dirty="0"/>
              <a:t> Answer employee questions 24/7</a:t>
            </a:r>
          </a:p>
          <a:p>
            <a:r>
              <a:rPr lang="en-US" b="1" dirty="0"/>
              <a:t>Agent workflow:</a:t>
            </a:r>
            <a:endParaRPr lang="en-US" dirty="0"/>
          </a:p>
          <a:p>
            <a:pPr marL="971550" lvl="1" indent="-514350">
              <a:buFont typeface="+mj-lt"/>
              <a:buAutoNum type="arabicPeriod"/>
            </a:pPr>
            <a:r>
              <a:rPr lang="en-US" dirty="0"/>
              <a:t>Employee asks: "Can I take Friday off?"</a:t>
            </a:r>
          </a:p>
          <a:p>
            <a:pPr marL="971550" lvl="1" indent="-514350">
              <a:buFont typeface="+mj-lt"/>
              <a:buAutoNum type="arabicPeriod"/>
            </a:pPr>
            <a:r>
              <a:rPr lang="en-US" dirty="0"/>
              <a:t>Agent searches HR policies (RAG!)</a:t>
            </a:r>
          </a:p>
          <a:p>
            <a:pPr marL="971550" lvl="1" indent="-514350">
              <a:buFont typeface="+mj-lt"/>
              <a:buAutoNum type="arabicPeriod"/>
            </a:pPr>
            <a:r>
              <a:rPr lang="en-US" dirty="0"/>
              <a:t>Agent checks employee's PTO balance in HR system</a:t>
            </a:r>
          </a:p>
          <a:p>
            <a:pPr marL="971550" lvl="1" indent="-514350">
              <a:buFont typeface="+mj-lt"/>
              <a:buAutoNum type="arabicPeriod"/>
            </a:pPr>
            <a:r>
              <a:rPr lang="en-US" dirty="0"/>
              <a:t>Agent checks team calendar for coverage</a:t>
            </a:r>
          </a:p>
          <a:p>
            <a:pPr marL="971550" lvl="1" indent="-514350">
              <a:buFont typeface="+mj-lt"/>
              <a:buAutoNum type="arabicPeriod"/>
            </a:pPr>
            <a:r>
              <a:rPr lang="en-US" dirty="0"/>
              <a:t>Agent decides: </a:t>
            </a:r>
          </a:p>
          <a:p>
            <a:pPr lvl="2"/>
            <a:r>
              <a:rPr lang="en-US" dirty="0"/>
              <a:t>"Has PTO, team covered" → "Yes, you can take Friday off. You have 12 days remaining."</a:t>
            </a:r>
          </a:p>
          <a:p>
            <a:pPr lvl="2"/>
            <a:r>
              <a:rPr lang="en-US" dirty="0"/>
              <a:t>"Has PTO, no coverage" → "You have PTO available, but your team has 3 others out Friday. Check with manager."</a:t>
            </a:r>
          </a:p>
          <a:p>
            <a:pPr lvl="2"/>
            <a:r>
              <a:rPr lang="en-US" dirty="0"/>
              <a:t>"No PTO" → "You've used your 2024 PTO. You could request unpaid leave."</a:t>
            </a:r>
          </a:p>
          <a:p>
            <a:pPr marL="971550" lvl="1" indent="-514350">
              <a:buFont typeface="+mj-lt"/>
              <a:buAutoNum type="arabicPeriod"/>
            </a:pPr>
            <a:r>
              <a:rPr lang="en-US" dirty="0"/>
              <a:t>If approved, agent can even submit PTO request in HR system</a:t>
            </a:r>
          </a:p>
          <a:p>
            <a:r>
              <a:rPr lang="en-US" b="1" dirty="0"/>
              <a:t>Business value:</a:t>
            </a:r>
            <a:r>
              <a:rPr lang="en-US" dirty="0"/>
              <a:t> Instant answers, HR team handles only exceptions</a:t>
            </a:r>
          </a:p>
        </p:txBody>
      </p:sp>
    </p:spTree>
    <p:extLst>
      <p:ext uri="{BB962C8B-B14F-4D97-AF65-F5344CB8AC3E}">
        <p14:creationId xmlns:p14="http://schemas.microsoft.com/office/powerpoint/2010/main" val="27424136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26F9E3-CDB1-74D2-DA87-2A9FAEAC152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DB8FB0-DE51-41CE-11F9-8076C1AB9A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E89BD4E-95C6-BFB2-7E09-6263EF3D2C50}"/>
              </a:ext>
            </a:extLst>
          </p:cNvPr>
          <p:cNvSpPr>
            <a:spLocks noGrp="1"/>
          </p:cNvSpPr>
          <p:nvPr>
            <p:ph type="title"/>
          </p:nvPr>
        </p:nvSpPr>
        <p:spPr>
          <a:xfrm>
            <a:off x="838200" y="365125"/>
            <a:ext cx="10515600" cy="1325563"/>
          </a:xfrm>
        </p:spPr>
        <p:txBody>
          <a:bodyPr>
            <a:normAutofit/>
          </a:bodyPr>
          <a:lstStyle/>
          <a:p>
            <a:r>
              <a:rPr lang="en-US" sz="4000" dirty="0"/>
              <a:t>Example 2: </a:t>
            </a:r>
            <a:r>
              <a:rPr lang="da-DK" sz="4000" dirty="0"/>
              <a:t>Customer </a:t>
            </a:r>
            <a:r>
              <a:rPr lang="da-DK" sz="4000" dirty="0" err="1"/>
              <a:t>Onboarding</a:t>
            </a:r>
            <a:r>
              <a:rPr lang="da-DK" sz="4000" dirty="0"/>
              <a:t> Agent</a:t>
            </a:r>
          </a:p>
        </p:txBody>
      </p:sp>
      <p:sp>
        <p:nvSpPr>
          <p:cNvPr id="10" name="sketch line">
            <a:extLst>
              <a:ext uri="{FF2B5EF4-FFF2-40B4-BE49-F238E27FC236}">
                <a16:creationId xmlns:a16="http://schemas.microsoft.com/office/drawing/2014/main" id="{BD58A2E7-0DAC-B861-334B-B907E061A0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85408585-B961-470A-D4E0-276D3B88514F}"/>
              </a:ext>
            </a:extLst>
          </p:cNvPr>
          <p:cNvSpPr>
            <a:spLocks noGrp="1"/>
          </p:cNvSpPr>
          <p:nvPr>
            <p:ph idx="1"/>
          </p:nvPr>
        </p:nvSpPr>
        <p:spPr>
          <a:xfrm>
            <a:off x="838200" y="1929384"/>
            <a:ext cx="10515600" cy="4251960"/>
          </a:xfrm>
        </p:spPr>
        <p:txBody>
          <a:bodyPr>
            <a:normAutofit fontScale="92500" lnSpcReduction="10000"/>
          </a:bodyPr>
          <a:lstStyle/>
          <a:p>
            <a:r>
              <a:rPr lang="en-US" b="1" dirty="0"/>
              <a:t>Goal:</a:t>
            </a:r>
            <a:r>
              <a:rPr lang="en-US" dirty="0"/>
              <a:t> Get new customers up and running</a:t>
            </a:r>
          </a:p>
          <a:p>
            <a:r>
              <a:rPr lang="en-US" b="1" dirty="0"/>
              <a:t>Agent workflow:</a:t>
            </a:r>
            <a:endParaRPr lang="en-US" dirty="0"/>
          </a:p>
          <a:p>
            <a:pPr marL="914400" lvl="1" indent="-457200">
              <a:buFont typeface="+mj-lt"/>
              <a:buAutoNum type="arabicPeriod"/>
            </a:pPr>
            <a:r>
              <a:rPr lang="en-US" dirty="0"/>
              <a:t>Customer signs up</a:t>
            </a:r>
          </a:p>
          <a:p>
            <a:pPr marL="914400" lvl="1" indent="-457200">
              <a:buFont typeface="+mj-lt"/>
              <a:buAutoNum type="arabicPeriod"/>
            </a:pPr>
            <a:r>
              <a:rPr lang="en-US" dirty="0"/>
              <a:t>Agent creates account</a:t>
            </a:r>
          </a:p>
          <a:p>
            <a:pPr marL="914400" lvl="1" indent="-457200">
              <a:buFont typeface="+mj-lt"/>
              <a:buAutoNum type="arabicPeriod"/>
            </a:pPr>
            <a:r>
              <a:rPr lang="en-US" dirty="0"/>
              <a:t>Agent checks: "What industry?" → Sends industry-specific tutorial</a:t>
            </a:r>
          </a:p>
          <a:p>
            <a:pPr marL="914400" lvl="1" indent="-457200">
              <a:buFont typeface="+mj-lt"/>
              <a:buAutoNum type="arabicPeriod"/>
            </a:pPr>
            <a:r>
              <a:rPr lang="en-US" dirty="0"/>
              <a:t>Agent monitors: "Did they complete setup?" </a:t>
            </a:r>
          </a:p>
          <a:p>
            <a:pPr lvl="2"/>
            <a:r>
              <a:rPr lang="en-US" dirty="0"/>
              <a:t>If NO after 24hrs → Sends help offer</a:t>
            </a:r>
          </a:p>
          <a:p>
            <a:pPr lvl="2"/>
            <a:r>
              <a:rPr lang="en-US" dirty="0"/>
              <a:t>If YES → Sends advanced features guide</a:t>
            </a:r>
          </a:p>
          <a:p>
            <a:pPr marL="914400" lvl="1" indent="-457200">
              <a:buFont typeface="+mj-lt"/>
              <a:buAutoNum type="arabicPeriod"/>
            </a:pPr>
            <a:r>
              <a:rPr lang="en-US" dirty="0"/>
              <a:t>Agent schedules follow-up based on usage patterns</a:t>
            </a:r>
          </a:p>
          <a:p>
            <a:pPr marL="914400" lvl="1" indent="-457200">
              <a:buFont typeface="+mj-lt"/>
              <a:buAutoNum type="arabicPeriod"/>
            </a:pPr>
            <a:r>
              <a:rPr lang="en-US" dirty="0"/>
              <a:t>Agent identifies: "Customer struggling?" → Alerts support team</a:t>
            </a:r>
          </a:p>
          <a:p>
            <a:r>
              <a:rPr lang="en-US" b="1" dirty="0"/>
              <a:t>Business value:</a:t>
            </a:r>
            <a:r>
              <a:rPr lang="en-US" dirty="0"/>
              <a:t> 80% of customers successfully onboard without human intervention</a:t>
            </a:r>
          </a:p>
        </p:txBody>
      </p:sp>
    </p:spTree>
    <p:extLst>
      <p:ext uri="{BB962C8B-B14F-4D97-AF65-F5344CB8AC3E}">
        <p14:creationId xmlns:p14="http://schemas.microsoft.com/office/powerpoint/2010/main" val="588594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03E3B71-FDC7-DF99-2572-7DC16A71F582}"/>
              </a:ext>
            </a:extLst>
          </p:cNvPr>
          <p:cNvSpPr>
            <a:spLocks noGrp="1"/>
          </p:cNvSpPr>
          <p:nvPr>
            <p:ph type="title"/>
          </p:nvPr>
        </p:nvSpPr>
        <p:spPr>
          <a:xfrm>
            <a:off x="1115568" y="548640"/>
            <a:ext cx="10168128" cy="1179576"/>
          </a:xfrm>
        </p:spPr>
        <p:txBody>
          <a:bodyPr>
            <a:normAutofit/>
          </a:bodyPr>
          <a:lstStyle/>
          <a:p>
            <a:r>
              <a:rPr lang="en-US" sz="4000" dirty="0"/>
              <a:t>The Key Difference in Practice:</a:t>
            </a:r>
            <a:endParaRPr lang="en-US" sz="4000" noProof="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4CB9EBB1-F5A7-91D7-3AD2-96667A1D9FFF}"/>
              </a:ext>
            </a:extLst>
          </p:cNvPr>
          <p:cNvSpPr>
            <a:spLocks noGrp="1"/>
          </p:cNvSpPr>
          <p:nvPr>
            <p:ph idx="1"/>
          </p:nvPr>
        </p:nvSpPr>
        <p:spPr>
          <a:xfrm>
            <a:off x="1115568" y="2481943"/>
            <a:ext cx="10168128" cy="3695020"/>
          </a:xfrm>
        </p:spPr>
        <p:txBody>
          <a:bodyPr>
            <a:normAutofit/>
          </a:bodyPr>
          <a:lstStyle/>
          <a:p>
            <a:r>
              <a:rPr lang="en-US" b="1" noProof="0" dirty="0"/>
              <a:t>AI</a:t>
            </a:r>
            <a:r>
              <a:rPr lang="en-US" noProof="0" dirty="0"/>
              <a:t> = The goal (making computers smart)</a:t>
            </a:r>
          </a:p>
          <a:p>
            <a:endParaRPr lang="en-US" b="1" noProof="0" dirty="0"/>
          </a:p>
          <a:p>
            <a:r>
              <a:rPr lang="en-US" b="1" noProof="0" dirty="0"/>
              <a:t>ML</a:t>
            </a:r>
            <a:r>
              <a:rPr lang="en-US" noProof="0" dirty="0"/>
              <a:t> = The method (learning from examples)</a:t>
            </a:r>
          </a:p>
          <a:p>
            <a:endParaRPr lang="en-US" b="1" noProof="0" dirty="0"/>
          </a:p>
          <a:p>
            <a:r>
              <a:rPr lang="en-US" b="1" noProof="0" dirty="0"/>
              <a:t>Deep Learning</a:t>
            </a:r>
            <a:r>
              <a:rPr lang="en-US" noProof="0" dirty="0"/>
              <a:t> = The specific technique (using neural networks with more layers than ML)</a:t>
            </a:r>
            <a:endParaRPr lang="en-US" dirty="0"/>
          </a:p>
        </p:txBody>
      </p:sp>
    </p:spTree>
    <p:extLst>
      <p:ext uri="{BB962C8B-B14F-4D97-AF65-F5344CB8AC3E}">
        <p14:creationId xmlns:p14="http://schemas.microsoft.com/office/powerpoint/2010/main" val="77659901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D492A9-F808-D4E7-CE0F-6B6870EADD8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2FFD190-F7CF-4832-D32E-E8CBDF63C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C0F1373-59C9-F439-E6D2-BD115E19BF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AE75765D-FD53-6352-7C8E-C47FF213D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05F826BA-8662-4E43-8B83-3D2B69F9D275}"/>
              </a:ext>
            </a:extLst>
          </p:cNvPr>
          <p:cNvSpPr>
            <a:spLocks noGrp="1"/>
          </p:cNvSpPr>
          <p:nvPr>
            <p:ph type="title"/>
          </p:nvPr>
        </p:nvSpPr>
        <p:spPr>
          <a:xfrm>
            <a:off x="1115568" y="548640"/>
            <a:ext cx="10168128" cy="1179576"/>
          </a:xfrm>
        </p:spPr>
        <p:txBody>
          <a:bodyPr>
            <a:normAutofit/>
          </a:bodyPr>
          <a:lstStyle/>
          <a:p>
            <a:r>
              <a:rPr lang="da-DK" sz="4000" dirty="0"/>
              <a:t>How it all </a:t>
            </a:r>
            <a:r>
              <a:rPr lang="da-DK" sz="4000" dirty="0" err="1"/>
              <a:t>connects</a:t>
            </a:r>
            <a:r>
              <a:rPr lang="da-DK" sz="4000" dirty="0"/>
              <a:t> (Business side)</a:t>
            </a:r>
          </a:p>
        </p:txBody>
      </p:sp>
      <p:sp>
        <p:nvSpPr>
          <p:cNvPr id="14" name="Rectangle 13">
            <a:extLst>
              <a:ext uri="{FF2B5EF4-FFF2-40B4-BE49-F238E27FC236}">
                <a16:creationId xmlns:a16="http://schemas.microsoft.com/office/drawing/2014/main" id="{72D7190E-B57A-2075-E210-5902016F8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1DA38B8A-E735-3DE6-933B-44844BA084DA}"/>
              </a:ext>
            </a:extLst>
          </p:cNvPr>
          <p:cNvSpPr>
            <a:spLocks noGrp="1"/>
          </p:cNvSpPr>
          <p:nvPr>
            <p:ph idx="1"/>
          </p:nvPr>
        </p:nvSpPr>
        <p:spPr>
          <a:xfrm>
            <a:off x="1115568" y="2481943"/>
            <a:ext cx="10168128" cy="3695020"/>
          </a:xfrm>
        </p:spPr>
        <p:txBody>
          <a:bodyPr>
            <a:normAutofit fontScale="77500" lnSpcReduction="20000"/>
          </a:bodyPr>
          <a:lstStyle/>
          <a:p>
            <a:r>
              <a:rPr lang="en-US" b="1" dirty="0"/>
              <a:t>AI → ML → Deep Learning</a:t>
            </a:r>
            <a:r>
              <a:rPr lang="en-US" dirty="0"/>
              <a:t> The foundation. This is what makes modern AI possible.</a:t>
            </a:r>
          </a:p>
          <a:p>
            <a:r>
              <a:rPr lang="en-US" b="1" dirty="0"/>
              <a:t>Tokens + Context Window</a:t>
            </a:r>
            <a:r>
              <a:rPr lang="en-US" dirty="0"/>
              <a:t> How the AI reads and processes your information.</a:t>
            </a:r>
          </a:p>
          <a:p>
            <a:r>
              <a:rPr lang="en-US" b="1" dirty="0"/>
              <a:t>Embeddings + Vector Database</a:t>
            </a:r>
            <a:r>
              <a:rPr lang="en-US" dirty="0"/>
              <a:t> How the AI understands meaning, not just keywords.</a:t>
            </a:r>
          </a:p>
          <a:p>
            <a:r>
              <a:rPr lang="en-US" b="1" dirty="0"/>
              <a:t>RAG</a:t>
            </a:r>
            <a:r>
              <a:rPr lang="en-US" dirty="0"/>
              <a:t> How the AI learns about your specific business.</a:t>
            </a:r>
          </a:p>
          <a:p>
            <a:r>
              <a:rPr lang="en-US" b="1" dirty="0"/>
              <a:t>Prompt Engineering</a:t>
            </a:r>
            <a:r>
              <a:rPr lang="en-US" dirty="0"/>
              <a:t> How you communicate effectively with AI.</a:t>
            </a:r>
          </a:p>
          <a:p>
            <a:r>
              <a:rPr lang="en-US" b="1" dirty="0"/>
              <a:t>Hallucination Prevention</a:t>
            </a:r>
            <a:r>
              <a:rPr lang="en-US" dirty="0"/>
              <a:t> How you keep AI accurate and trustworthy.</a:t>
            </a:r>
          </a:p>
          <a:p>
            <a:r>
              <a:rPr lang="en-US" b="1" dirty="0"/>
              <a:t>MCP</a:t>
            </a:r>
            <a:r>
              <a:rPr lang="en-US" dirty="0"/>
              <a:t> How AI connects to your existing business systems.</a:t>
            </a:r>
          </a:p>
          <a:p>
            <a:r>
              <a:rPr lang="en-US" b="1" dirty="0" err="1"/>
              <a:t>LangChain</a:t>
            </a:r>
            <a:r>
              <a:rPr lang="en-US" b="1" dirty="0"/>
              <a:t> + </a:t>
            </a:r>
            <a:r>
              <a:rPr lang="en-US" b="1" dirty="0" err="1"/>
              <a:t>LangGraph</a:t>
            </a:r>
            <a:r>
              <a:rPr lang="en-US" dirty="0"/>
              <a:t> How you build and automate AI workflows.</a:t>
            </a:r>
          </a:p>
          <a:p>
            <a:r>
              <a:rPr lang="en-US" b="1" dirty="0"/>
              <a:t>AI Agents</a:t>
            </a:r>
            <a:r>
              <a:rPr lang="en-US" dirty="0"/>
              <a:t> Where it all leads, AI that doesn't just answer, but acts.</a:t>
            </a:r>
          </a:p>
          <a:p>
            <a:pPr lvl="1"/>
            <a:endParaRPr lang="da-DK" dirty="0"/>
          </a:p>
        </p:txBody>
      </p:sp>
    </p:spTree>
    <p:extLst>
      <p:ext uri="{BB962C8B-B14F-4D97-AF65-F5344CB8AC3E}">
        <p14:creationId xmlns:p14="http://schemas.microsoft.com/office/powerpoint/2010/main" val="36542933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943A68-7308-8431-95EB-84D19F50B7E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F64C1C-7568-785D-331E-797B613AD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7963930-E0CE-EDBE-80F2-8859706918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190B9763-A95B-6365-624A-CF39DB1C0A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D95665C-073D-04E9-2238-A576C6D4E28B}"/>
              </a:ext>
            </a:extLst>
          </p:cNvPr>
          <p:cNvSpPr>
            <a:spLocks noGrp="1"/>
          </p:cNvSpPr>
          <p:nvPr>
            <p:ph type="title"/>
          </p:nvPr>
        </p:nvSpPr>
        <p:spPr>
          <a:xfrm>
            <a:off x="1115568" y="548640"/>
            <a:ext cx="10168128" cy="1179576"/>
          </a:xfrm>
        </p:spPr>
        <p:txBody>
          <a:bodyPr>
            <a:normAutofit/>
          </a:bodyPr>
          <a:lstStyle/>
          <a:p>
            <a:r>
              <a:rPr lang="da-DK" sz="4000" dirty="0"/>
              <a:t>How it all </a:t>
            </a:r>
            <a:r>
              <a:rPr lang="da-DK" sz="4000" dirty="0" err="1"/>
              <a:t>connects</a:t>
            </a:r>
            <a:r>
              <a:rPr lang="da-DK" sz="4000" dirty="0"/>
              <a:t> (Technical term)</a:t>
            </a:r>
          </a:p>
        </p:txBody>
      </p:sp>
      <p:sp>
        <p:nvSpPr>
          <p:cNvPr id="14" name="Rectangle 13">
            <a:extLst>
              <a:ext uri="{FF2B5EF4-FFF2-40B4-BE49-F238E27FC236}">
                <a16:creationId xmlns:a16="http://schemas.microsoft.com/office/drawing/2014/main" id="{B7A29203-0260-F1CC-B61A-2DECDB5E0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Pladsholder til indhold 2">
            <a:extLst>
              <a:ext uri="{FF2B5EF4-FFF2-40B4-BE49-F238E27FC236}">
                <a16:creationId xmlns:a16="http://schemas.microsoft.com/office/drawing/2014/main" id="{43827C1A-5299-A5D5-2A85-93E27798AEAF}"/>
              </a:ext>
            </a:extLst>
          </p:cNvPr>
          <p:cNvGraphicFramePr>
            <a:graphicFrameLocks noGrp="1"/>
          </p:cNvGraphicFramePr>
          <p:nvPr>
            <p:ph idx="1"/>
            <p:extLst>
              <p:ext uri="{D42A27DB-BD31-4B8C-83A1-F6EECF244321}">
                <p14:modId xmlns:p14="http://schemas.microsoft.com/office/powerpoint/2010/main" val="2276391867"/>
              </p:ext>
            </p:extLst>
          </p:nvPr>
        </p:nvGraphicFramePr>
        <p:xfrm>
          <a:off x="1116013" y="2481263"/>
          <a:ext cx="10167937"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86412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B1857D-8B0C-75C9-9989-36CC034BA23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88CDD9-C2D4-28C5-020A-3637B6CC03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E90BE2D-8FDC-F8D4-685E-67B9FF57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9BF725B5-4D6F-4CBB-ED11-D68F258418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B2D8219-5205-CE77-A440-280A2597DDC4}"/>
              </a:ext>
            </a:extLst>
          </p:cNvPr>
          <p:cNvSpPr>
            <a:spLocks noGrp="1"/>
          </p:cNvSpPr>
          <p:nvPr>
            <p:ph type="title"/>
          </p:nvPr>
        </p:nvSpPr>
        <p:spPr>
          <a:xfrm>
            <a:off x="1115568" y="548640"/>
            <a:ext cx="10168128" cy="1179576"/>
          </a:xfrm>
        </p:spPr>
        <p:txBody>
          <a:bodyPr>
            <a:normAutofit/>
          </a:bodyPr>
          <a:lstStyle/>
          <a:p>
            <a:r>
              <a:rPr lang="da-DK" sz="4000" dirty="0" err="1"/>
              <a:t>When</a:t>
            </a:r>
            <a:r>
              <a:rPr lang="da-DK" sz="4000" dirty="0"/>
              <a:t> to </a:t>
            </a:r>
            <a:r>
              <a:rPr lang="da-DK" sz="4000" dirty="0" err="1"/>
              <a:t>use</a:t>
            </a:r>
            <a:r>
              <a:rPr lang="da-DK" sz="4000" dirty="0"/>
              <a:t> </a:t>
            </a:r>
            <a:r>
              <a:rPr lang="da-DK" sz="4000" dirty="0" err="1"/>
              <a:t>which</a:t>
            </a:r>
            <a:r>
              <a:rPr lang="da-DK" sz="4000" dirty="0"/>
              <a:t> </a:t>
            </a:r>
            <a:r>
              <a:rPr lang="da-DK" sz="4000" dirty="0" err="1"/>
              <a:t>tool</a:t>
            </a:r>
            <a:endParaRPr lang="da-DK" sz="4000" dirty="0"/>
          </a:p>
        </p:txBody>
      </p:sp>
      <p:sp>
        <p:nvSpPr>
          <p:cNvPr id="14" name="Rectangle 13">
            <a:extLst>
              <a:ext uri="{FF2B5EF4-FFF2-40B4-BE49-F238E27FC236}">
                <a16:creationId xmlns:a16="http://schemas.microsoft.com/office/drawing/2014/main" id="{E7CF9A86-27CA-8F99-E90B-E7B31AE00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EEEF5E3D-C255-FC9F-44D5-692337D3C133}"/>
              </a:ext>
            </a:extLst>
          </p:cNvPr>
          <p:cNvSpPr>
            <a:spLocks noGrp="1"/>
          </p:cNvSpPr>
          <p:nvPr>
            <p:ph idx="1"/>
          </p:nvPr>
        </p:nvSpPr>
        <p:spPr>
          <a:xfrm>
            <a:off x="1115568" y="2481943"/>
            <a:ext cx="10168128" cy="3695020"/>
          </a:xfrm>
        </p:spPr>
        <p:txBody>
          <a:bodyPr>
            <a:normAutofit/>
          </a:bodyPr>
          <a:lstStyle/>
          <a:p>
            <a:r>
              <a:rPr lang="en-US" dirty="0"/>
              <a:t>Simple question do Prompt Engineering</a:t>
            </a:r>
          </a:p>
          <a:p>
            <a:endParaRPr lang="en-US" dirty="0"/>
          </a:p>
          <a:p>
            <a:r>
              <a:rPr lang="en-US" dirty="0"/>
              <a:t>Need company knowledge do RAG</a:t>
            </a:r>
          </a:p>
          <a:p>
            <a:endParaRPr lang="en-US" dirty="0"/>
          </a:p>
          <a:p>
            <a:r>
              <a:rPr lang="en-US" dirty="0"/>
              <a:t>Complex workflow do AI Agent </a:t>
            </a:r>
          </a:p>
          <a:p>
            <a:endParaRPr lang="en-US" dirty="0"/>
          </a:p>
          <a:p>
            <a:r>
              <a:rPr lang="en-US" dirty="0"/>
              <a:t>Multiple systems do Model Context Protocol</a:t>
            </a:r>
            <a:endParaRPr lang="da-DK" dirty="0"/>
          </a:p>
        </p:txBody>
      </p:sp>
    </p:spTree>
    <p:extLst>
      <p:ext uri="{BB962C8B-B14F-4D97-AF65-F5344CB8AC3E}">
        <p14:creationId xmlns:p14="http://schemas.microsoft.com/office/powerpoint/2010/main" val="39162324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C95FBC-19F6-2A92-3486-640251F1790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259904-AF7B-CE9D-765D-9C02D860F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A781FABA-770C-F63E-3A44-C21EC6987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C973EBD9-3B6B-1493-D0C8-A4C3F8BF8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B550C623-A69F-5330-F4E6-50748D3D0A01}"/>
              </a:ext>
            </a:extLst>
          </p:cNvPr>
          <p:cNvSpPr>
            <a:spLocks noGrp="1"/>
          </p:cNvSpPr>
          <p:nvPr>
            <p:ph type="title"/>
          </p:nvPr>
        </p:nvSpPr>
        <p:spPr>
          <a:xfrm>
            <a:off x="1115568" y="548640"/>
            <a:ext cx="10168128" cy="1179576"/>
          </a:xfrm>
        </p:spPr>
        <p:txBody>
          <a:bodyPr>
            <a:noAutofit/>
          </a:bodyPr>
          <a:lstStyle/>
          <a:p>
            <a:r>
              <a:rPr lang="en-US" sz="4000" dirty="0"/>
              <a:t>10 questions your AI vendor won't volunteer to answer</a:t>
            </a:r>
            <a:endParaRPr lang="en-US" sz="4000" b="0" dirty="0">
              <a:effectLst/>
            </a:endParaRPr>
          </a:p>
        </p:txBody>
      </p:sp>
      <p:sp>
        <p:nvSpPr>
          <p:cNvPr id="14" name="Rectangle 13">
            <a:extLst>
              <a:ext uri="{FF2B5EF4-FFF2-40B4-BE49-F238E27FC236}">
                <a16:creationId xmlns:a16="http://schemas.microsoft.com/office/drawing/2014/main" id="{030EF2E4-E263-7503-C69F-1F0C01468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7662BDE2-FA35-7025-C2A7-A1C120B01A3D}"/>
              </a:ext>
            </a:extLst>
          </p:cNvPr>
          <p:cNvSpPr>
            <a:spLocks noGrp="1"/>
          </p:cNvSpPr>
          <p:nvPr>
            <p:ph idx="1"/>
          </p:nvPr>
        </p:nvSpPr>
        <p:spPr>
          <a:xfrm>
            <a:off x="1115568" y="2481943"/>
            <a:ext cx="10168128" cy="3695020"/>
          </a:xfrm>
        </p:spPr>
        <p:txBody>
          <a:bodyPr>
            <a:normAutofit fontScale="77500" lnSpcReduction="20000"/>
          </a:bodyPr>
          <a:lstStyle/>
          <a:p>
            <a:pPr marL="514350" indent="-514350">
              <a:buFont typeface="+mj-lt"/>
              <a:buAutoNum type="arabicPeriod"/>
            </a:pPr>
            <a:r>
              <a:rPr lang="en-US" dirty="0"/>
              <a:t>Where does our data go after we send it to your model?</a:t>
            </a:r>
          </a:p>
          <a:p>
            <a:pPr lvl="1"/>
            <a:r>
              <a:rPr lang="en-US" dirty="0"/>
              <a:t>Many vendors use your inputs to retrain their models. Your confidential data could train a competitor's AI.</a:t>
            </a:r>
          </a:p>
          <a:p>
            <a:pPr marL="514350" indent="-514350">
              <a:buFont typeface="+mj-lt"/>
              <a:buAutoNum type="arabicPeriod"/>
            </a:pPr>
            <a:r>
              <a:rPr lang="en-US" dirty="0"/>
              <a:t>How do you handle hallucinations in regulated outputs?</a:t>
            </a:r>
          </a:p>
          <a:p>
            <a:pPr lvl="1"/>
            <a:r>
              <a:rPr lang="en-US" dirty="0"/>
              <a:t>No AI is hallucination-free. Ask for their mitigation strategy, not just a marketing claim.</a:t>
            </a:r>
          </a:p>
          <a:p>
            <a:pPr marL="514350" indent="-514350">
              <a:buFont typeface="+mj-lt"/>
              <a:buAutoNum type="arabicPeriod"/>
            </a:pPr>
            <a:r>
              <a:rPr lang="en-US" dirty="0"/>
              <a:t>What is the real cost per query at our expected volume?</a:t>
            </a:r>
          </a:p>
          <a:p>
            <a:pPr lvl="1"/>
            <a:r>
              <a:rPr lang="en-US" dirty="0"/>
              <a:t>Token pricing scales fast. Demo pricing and production pricing are very different numbers.</a:t>
            </a:r>
          </a:p>
          <a:p>
            <a:pPr marL="514350" indent="-514350">
              <a:buFont typeface="+mj-lt"/>
              <a:buAutoNum type="arabicPeriod"/>
            </a:pPr>
            <a:r>
              <a:rPr lang="en-US" dirty="0"/>
              <a:t>Can we audit what the AI said to a customer last month?</a:t>
            </a:r>
          </a:p>
          <a:p>
            <a:pPr lvl="1"/>
            <a:r>
              <a:rPr lang="en-US" dirty="0"/>
              <a:t>Compliance and liability require a full audit trail. Many vendors offer no logging by default.</a:t>
            </a:r>
          </a:p>
          <a:p>
            <a:pPr marL="514350" indent="-514350">
              <a:buFont typeface="+mj-lt"/>
              <a:buAutoNum type="arabicPeriod"/>
            </a:pPr>
            <a:r>
              <a:rPr lang="en-US" dirty="0"/>
              <a:t>What happens to our AI system when you update your model?</a:t>
            </a:r>
          </a:p>
          <a:p>
            <a:pPr lvl="1"/>
            <a:r>
              <a:rPr lang="en-US" dirty="0"/>
              <a:t>Vendors push model updates silently. A new version can change behavior your business relies on overnight.</a:t>
            </a:r>
          </a:p>
        </p:txBody>
      </p:sp>
    </p:spTree>
    <p:extLst>
      <p:ext uri="{BB962C8B-B14F-4D97-AF65-F5344CB8AC3E}">
        <p14:creationId xmlns:p14="http://schemas.microsoft.com/office/powerpoint/2010/main" val="6326234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599029-8E8C-C83E-B8AF-C80D627E995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FEDCBE9-0C27-3763-3005-96DDE7ECF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25FAD18-F65A-E8A0-AC84-7CDC3476A9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76F394C-3EAA-E550-B76B-EB68544E7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16E7A68C-2F41-7DDD-FA63-A05E911337EC}"/>
              </a:ext>
            </a:extLst>
          </p:cNvPr>
          <p:cNvSpPr>
            <a:spLocks noGrp="1"/>
          </p:cNvSpPr>
          <p:nvPr>
            <p:ph type="title"/>
          </p:nvPr>
        </p:nvSpPr>
        <p:spPr>
          <a:xfrm>
            <a:off x="1115568" y="548640"/>
            <a:ext cx="10168128" cy="1179576"/>
          </a:xfrm>
        </p:spPr>
        <p:txBody>
          <a:bodyPr>
            <a:noAutofit/>
          </a:bodyPr>
          <a:lstStyle/>
          <a:p>
            <a:r>
              <a:rPr lang="en-US" sz="4000" dirty="0"/>
              <a:t>10 questions your AI vendor won't volunteer to answer</a:t>
            </a:r>
            <a:endParaRPr lang="en-US" sz="4000" b="0" dirty="0">
              <a:effectLst/>
            </a:endParaRPr>
          </a:p>
        </p:txBody>
      </p:sp>
      <p:sp>
        <p:nvSpPr>
          <p:cNvPr id="14" name="Rectangle 13">
            <a:extLst>
              <a:ext uri="{FF2B5EF4-FFF2-40B4-BE49-F238E27FC236}">
                <a16:creationId xmlns:a16="http://schemas.microsoft.com/office/drawing/2014/main" id="{C1196332-A7BF-BC21-C601-37FE983102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1B9E796D-7F62-18FB-3C28-EA4CC806FA3F}"/>
              </a:ext>
            </a:extLst>
          </p:cNvPr>
          <p:cNvSpPr>
            <a:spLocks noGrp="1"/>
          </p:cNvSpPr>
          <p:nvPr>
            <p:ph idx="1"/>
          </p:nvPr>
        </p:nvSpPr>
        <p:spPr>
          <a:xfrm>
            <a:off x="1115568" y="2481943"/>
            <a:ext cx="10168128" cy="3695020"/>
          </a:xfrm>
        </p:spPr>
        <p:txBody>
          <a:bodyPr>
            <a:normAutofit fontScale="70000" lnSpcReduction="20000"/>
          </a:bodyPr>
          <a:lstStyle/>
          <a:p>
            <a:pPr marL="514350" indent="-514350">
              <a:buFont typeface="+mj-lt"/>
              <a:buAutoNum type="arabicPeriod" startAt="6"/>
            </a:pPr>
            <a:r>
              <a:rPr lang="en-US" dirty="0"/>
              <a:t>Which GDPR data residency region does processing happen in?</a:t>
            </a:r>
          </a:p>
          <a:p>
            <a:pPr marL="971550" lvl="1" indent="-514350">
              <a:buFont typeface="+mj-lt"/>
              <a:buAutoNum type="arabicPeriod"/>
            </a:pPr>
            <a:r>
              <a:rPr lang="en-US" dirty="0"/>
              <a:t>EU customer data processed outside the EU may violate GDPR. Most vendors default to US servers.</a:t>
            </a:r>
          </a:p>
          <a:p>
            <a:pPr marL="514350" indent="-514350">
              <a:buFont typeface="+mj-lt"/>
              <a:buAutoNum type="arabicPeriod" startAt="6"/>
            </a:pPr>
            <a:r>
              <a:rPr lang="en-US" dirty="0"/>
              <a:t>What is your uptime SLA and what is the penalty if you miss it?</a:t>
            </a:r>
          </a:p>
          <a:p>
            <a:pPr marL="971550" lvl="1" indent="-514350">
              <a:buFont typeface="+mj-lt"/>
              <a:buAutoNum type="arabicPeriod"/>
            </a:pPr>
            <a:r>
              <a:rPr lang="en-US" dirty="0"/>
              <a:t>AI infrastructure goes down. If your business depends on it, "best effort" is not good enough.</a:t>
            </a:r>
          </a:p>
          <a:p>
            <a:pPr marL="514350" indent="-514350">
              <a:buFont typeface="+mj-lt"/>
              <a:buAutoNum type="arabicPeriod" startAt="6"/>
            </a:pPr>
            <a:r>
              <a:rPr lang="en-US" dirty="0"/>
              <a:t>Can we exit the contract without losing our data and workflows?</a:t>
            </a:r>
          </a:p>
          <a:p>
            <a:pPr marL="971550" lvl="1" indent="-514350">
              <a:buFont typeface="+mj-lt"/>
              <a:buAutoNum type="arabicPeriod"/>
            </a:pPr>
            <a:r>
              <a:rPr lang="en-US" dirty="0"/>
              <a:t>Vendor lock-in is the new ERP trap. Switching costs are rarely disclosed upfront.</a:t>
            </a:r>
          </a:p>
          <a:p>
            <a:pPr marL="514350" indent="-514350">
              <a:buFont typeface="+mj-lt"/>
              <a:buAutoNum type="arabicPeriod" startAt="6"/>
            </a:pPr>
            <a:r>
              <a:rPr lang="en-US" dirty="0"/>
              <a:t>Who is liable if the AI gives wrong advice that costs us money?</a:t>
            </a:r>
          </a:p>
          <a:p>
            <a:pPr marL="971550" lvl="1" indent="-514350">
              <a:buFont typeface="+mj-lt"/>
              <a:buAutoNum type="arabicPeriod"/>
            </a:pPr>
            <a:r>
              <a:rPr lang="en-US" dirty="0"/>
              <a:t>Almost every vendor contract puts full liability on the customer. Read the indemnification clause carefully.</a:t>
            </a:r>
          </a:p>
          <a:p>
            <a:pPr marL="514350" indent="-514350">
              <a:buFont typeface="+mj-lt"/>
              <a:buAutoNum type="arabicPeriod" startAt="6"/>
            </a:pPr>
            <a:r>
              <a:rPr lang="en-US" dirty="0"/>
              <a:t>Show me a client whose AI project failed, what went wrong?</a:t>
            </a:r>
          </a:p>
          <a:p>
            <a:pPr marL="971550" lvl="1" indent="-514350">
              <a:buFont typeface="+mj-lt"/>
              <a:buAutoNum type="arabicPeriod"/>
            </a:pPr>
            <a:r>
              <a:rPr lang="en-US" dirty="0"/>
              <a:t>Every vendor has case studies. The ones worth trusting can also tell you honestly where things went wrong.</a:t>
            </a:r>
          </a:p>
        </p:txBody>
      </p:sp>
    </p:spTree>
    <p:extLst>
      <p:ext uri="{BB962C8B-B14F-4D97-AF65-F5344CB8AC3E}">
        <p14:creationId xmlns:p14="http://schemas.microsoft.com/office/powerpoint/2010/main" val="19469069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18B98D-5E69-C2FD-F503-D1250363597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326929-4862-A141-6279-F5534D7017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65F711E-9DD4-D097-654A-09752B637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14667FC-A6FE-4ACB-CE3D-9DF9FD332D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1DB25EB-4237-5614-3AEC-B797F21AF53E}"/>
              </a:ext>
            </a:extLst>
          </p:cNvPr>
          <p:cNvSpPr>
            <a:spLocks noGrp="1"/>
          </p:cNvSpPr>
          <p:nvPr>
            <p:ph type="title"/>
          </p:nvPr>
        </p:nvSpPr>
        <p:spPr>
          <a:xfrm>
            <a:off x="1115568" y="548640"/>
            <a:ext cx="10168128" cy="1179576"/>
          </a:xfrm>
        </p:spPr>
        <p:txBody>
          <a:bodyPr>
            <a:normAutofit/>
          </a:bodyPr>
          <a:lstStyle/>
          <a:p>
            <a:r>
              <a:rPr lang="da-DK" sz="4000" dirty="0" err="1"/>
              <a:t>Why</a:t>
            </a:r>
            <a:r>
              <a:rPr lang="da-DK" sz="4000" dirty="0"/>
              <a:t> the AI </a:t>
            </a:r>
            <a:r>
              <a:rPr lang="da-DK" sz="4000" dirty="0" err="1"/>
              <a:t>whale</a:t>
            </a:r>
            <a:r>
              <a:rPr lang="da-DK" sz="4000" dirty="0"/>
              <a:t>? (</a:t>
            </a:r>
            <a:r>
              <a:rPr lang="da-DK" sz="4000" dirty="0" err="1"/>
              <a:t>Closing</a:t>
            </a:r>
            <a:r>
              <a:rPr lang="da-DK" sz="4000" dirty="0"/>
              <a:t>)</a:t>
            </a:r>
          </a:p>
        </p:txBody>
      </p:sp>
      <p:sp>
        <p:nvSpPr>
          <p:cNvPr id="14" name="Rectangle 13">
            <a:extLst>
              <a:ext uri="{FF2B5EF4-FFF2-40B4-BE49-F238E27FC236}">
                <a16:creationId xmlns:a16="http://schemas.microsoft.com/office/drawing/2014/main" id="{65878AE6-D363-8D31-97DF-0A7D6AE55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8D5CBC2-F57A-6510-BC3F-F94D3768F449}"/>
              </a:ext>
            </a:extLst>
          </p:cNvPr>
          <p:cNvSpPr>
            <a:spLocks noGrp="1"/>
          </p:cNvSpPr>
          <p:nvPr>
            <p:ph idx="1"/>
          </p:nvPr>
        </p:nvSpPr>
        <p:spPr>
          <a:xfrm>
            <a:off x="1115568" y="2481943"/>
            <a:ext cx="10168128" cy="3695020"/>
          </a:xfrm>
        </p:spPr>
        <p:txBody>
          <a:bodyPr>
            <a:normAutofit/>
          </a:bodyPr>
          <a:lstStyle/>
          <a:p>
            <a:r>
              <a:rPr lang="da-DK" dirty="0"/>
              <a:t>The </a:t>
            </a:r>
            <a:r>
              <a:rPr lang="da-DK" dirty="0" err="1"/>
              <a:t>whale</a:t>
            </a:r>
            <a:r>
              <a:rPr lang="da-DK" dirty="0"/>
              <a:t> is an </a:t>
            </a:r>
            <a:r>
              <a:rPr lang="da-DK" dirty="0" err="1"/>
              <a:t>analogy</a:t>
            </a:r>
            <a:r>
              <a:rPr lang="da-DK" dirty="0"/>
              <a:t> to </a:t>
            </a:r>
            <a:r>
              <a:rPr lang="en-US" dirty="0"/>
              <a:t>Star Trek IV: The Voyage Home. A danger has arrived and you need to answer the call as in the movie. </a:t>
            </a:r>
          </a:p>
          <a:p>
            <a:endParaRPr lang="en-US" dirty="0"/>
          </a:p>
          <a:p>
            <a:r>
              <a:rPr lang="en-US" dirty="0"/>
              <a:t>Many </a:t>
            </a:r>
            <a:r>
              <a:rPr lang="da-DK" dirty="0" err="1"/>
              <a:t>businesses</a:t>
            </a:r>
            <a:r>
              <a:rPr lang="da-DK"/>
              <a:t> </a:t>
            </a:r>
            <a:r>
              <a:rPr lang="en-US"/>
              <a:t>see </a:t>
            </a:r>
            <a:r>
              <a:rPr lang="en-US" dirty="0"/>
              <a:t>AI as this, but this was also said about BI, ML and DL. This is an opportunity, but to gain the benefits you need a foundation. The answer is not a whale song, so check the roadmap again or contact me for more information.</a:t>
            </a:r>
          </a:p>
          <a:p>
            <a:endParaRPr lang="en-US" dirty="0"/>
          </a:p>
        </p:txBody>
      </p:sp>
    </p:spTree>
    <p:extLst>
      <p:ext uri="{BB962C8B-B14F-4D97-AF65-F5344CB8AC3E}">
        <p14:creationId xmlns:p14="http://schemas.microsoft.com/office/powerpoint/2010/main" val="2907836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9AEB40-9AE8-044B-CC3F-C3A7D6F098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B105A8-BAEE-024E-CF2C-471FF792B8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13F6B69-F81F-5301-C378-5F09CE8566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6A34E563-C069-2354-F1D8-07E437E84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0FD5BF7-DBAF-5C54-FEB7-90EBECEEB719}"/>
              </a:ext>
            </a:extLst>
          </p:cNvPr>
          <p:cNvSpPr>
            <a:spLocks noGrp="1"/>
          </p:cNvSpPr>
          <p:nvPr>
            <p:ph type="title"/>
          </p:nvPr>
        </p:nvSpPr>
        <p:spPr>
          <a:xfrm>
            <a:off x="1115568" y="548640"/>
            <a:ext cx="10168128" cy="1179576"/>
          </a:xfrm>
        </p:spPr>
        <p:txBody>
          <a:bodyPr>
            <a:noAutofit/>
          </a:bodyPr>
          <a:lstStyle/>
          <a:p>
            <a:r>
              <a:rPr lang="en-US" sz="4000" dirty="0"/>
              <a:t>Here's what these technologies look like when they're creating real business value:</a:t>
            </a:r>
            <a:endParaRPr lang="en-US" sz="4000" noProof="0" dirty="0"/>
          </a:p>
        </p:txBody>
      </p:sp>
      <p:sp>
        <p:nvSpPr>
          <p:cNvPr id="14" name="Rectangle 13">
            <a:extLst>
              <a:ext uri="{FF2B5EF4-FFF2-40B4-BE49-F238E27FC236}">
                <a16:creationId xmlns:a16="http://schemas.microsoft.com/office/drawing/2014/main" id="{357B1175-A1A4-8BE8-CABB-F94405069A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DC23F206-0DDC-6E34-F497-0861CAB390C6}"/>
              </a:ext>
            </a:extLst>
          </p:cNvPr>
          <p:cNvSpPr>
            <a:spLocks noGrp="1"/>
          </p:cNvSpPr>
          <p:nvPr>
            <p:ph idx="1"/>
          </p:nvPr>
        </p:nvSpPr>
        <p:spPr>
          <a:xfrm>
            <a:off x="1115568" y="2481943"/>
            <a:ext cx="10168128" cy="3695020"/>
          </a:xfrm>
        </p:spPr>
        <p:txBody>
          <a:bodyPr>
            <a:noAutofit/>
          </a:bodyPr>
          <a:lstStyle/>
          <a:p>
            <a:r>
              <a:rPr lang="en-US" sz="2000" b="1" dirty="0"/>
              <a:t>AI in action: Customer Service</a:t>
            </a:r>
            <a:r>
              <a:rPr lang="en-US" sz="2000" dirty="0"/>
              <a:t> A telecommunications company deployed an AI system to handle tier-1 support requests. </a:t>
            </a:r>
          </a:p>
          <a:p>
            <a:pPr lvl="1"/>
            <a:r>
              <a:rPr lang="en-US" sz="1600" dirty="0"/>
              <a:t>Result: 68% of inquiries resolved without human involvement, response time dropped from 4 hours to 90 seconds, and customer satisfaction scores increased. The human team now handles only complex cases.</a:t>
            </a:r>
          </a:p>
          <a:p>
            <a:r>
              <a:rPr lang="en-US" sz="2000" b="1" dirty="0"/>
              <a:t>Machine Learning in action: Finance &amp; Risk</a:t>
            </a:r>
            <a:r>
              <a:rPr lang="en-US" sz="2000" dirty="0"/>
              <a:t> A mid-sized bank used ML to analyze transaction patterns and flag unusual behavior. </a:t>
            </a:r>
          </a:p>
          <a:p>
            <a:pPr lvl="1"/>
            <a:r>
              <a:rPr lang="en-US" sz="1600" dirty="0"/>
              <a:t>Result: Fraud detection improved by 35%, and false positives, which were frustrating legitimate customers, dropped by half. The system gets smarter every month as it processes more data.</a:t>
            </a:r>
          </a:p>
          <a:p>
            <a:r>
              <a:rPr lang="en-US" sz="2000" b="1" dirty="0"/>
              <a:t>Deep Learning in action: Supply Chain</a:t>
            </a:r>
            <a:r>
              <a:rPr lang="en-US" sz="2000" dirty="0"/>
              <a:t> A retail company applied Deep Learning to predict demand patterns across 50,000 products. </a:t>
            </a:r>
          </a:p>
          <a:p>
            <a:pPr lvl="1"/>
            <a:r>
              <a:rPr lang="en-US" sz="1600" dirty="0"/>
              <a:t>Result: Inventory waste reduced by 23%, stockouts dropped significantly, and the buying team shifted from reacting to problems to planning ahead. The same technology powers the product recommendations you see on Amazon.</a:t>
            </a:r>
          </a:p>
        </p:txBody>
      </p:sp>
    </p:spTree>
    <p:extLst>
      <p:ext uri="{BB962C8B-B14F-4D97-AF65-F5344CB8AC3E}">
        <p14:creationId xmlns:p14="http://schemas.microsoft.com/office/powerpoint/2010/main" val="2523297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97F9F8-BE45-070B-FED5-B005792DE0CE}"/>
              </a:ext>
            </a:extLst>
          </p:cNvPr>
          <p:cNvSpPr>
            <a:spLocks noGrp="1"/>
          </p:cNvSpPr>
          <p:nvPr>
            <p:ph type="title"/>
          </p:nvPr>
        </p:nvSpPr>
        <p:spPr>
          <a:xfrm>
            <a:off x="1115568" y="509521"/>
            <a:ext cx="10232136" cy="1014984"/>
          </a:xfrm>
        </p:spPr>
        <p:txBody>
          <a:bodyPr>
            <a:normAutofit/>
          </a:bodyPr>
          <a:lstStyle/>
          <a:p>
            <a:r>
              <a:rPr lang="da-DK" sz="4000" dirty="0"/>
              <a:t>How </a:t>
            </a:r>
            <a:r>
              <a:rPr lang="da-DK" sz="4000" dirty="0" err="1"/>
              <a:t>current</a:t>
            </a:r>
            <a:r>
              <a:rPr lang="da-DK" sz="4000" dirty="0"/>
              <a:t> AI </a:t>
            </a:r>
            <a:r>
              <a:rPr lang="da-DK" sz="4000" dirty="0" err="1"/>
              <a:t>works</a:t>
            </a:r>
            <a:endParaRPr lang="da-DK" sz="4000" dirty="0"/>
          </a:p>
        </p:txBody>
      </p:sp>
      <p:sp>
        <p:nvSpPr>
          <p:cNvPr id="20" name="Rectangle 19">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Pladsholder til indhold 2">
            <a:extLst>
              <a:ext uri="{FF2B5EF4-FFF2-40B4-BE49-F238E27FC236}">
                <a16:creationId xmlns:a16="http://schemas.microsoft.com/office/drawing/2014/main" id="{C1A71D46-160B-A0D1-25D4-4C5B27CDE6FA}"/>
              </a:ext>
            </a:extLst>
          </p:cNvPr>
          <p:cNvGraphicFramePr>
            <a:graphicFrameLocks noGrp="1"/>
          </p:cNvGraphicFramePr>
          <p:nvPr>
            <p:ph idx="1"/>
            <p:extLst>
              <p:ext uri="{D42A27DB-BD31-4B8C-83A1-F6EECF244321}">
                <p14:modId xmlns:p14="http://schemas.microsoft.com/office/powerpoint/2010/main" val="2657817295"/>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0703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1C86A5D-417B-04AE-FD14-891A0BA88EF2}"/>
              </a:ext>
            </a:extLst>
          </p:cNvPr>
          <p:cNvSpPr>
            <a:spLocks noGrp="1"/>
          </p:cNvSpPr>
          <p:nvPr>
            <p:ph type="title"/>
          </p:nvPr>
        </p:nvSpPr>
        <p:spPr>
          <a:xfrm>
            <a:off x="1115568" y="548640"/>
            <a:ext cx="10168128" cy="1179576"/>
          </a:xfrm>
        </p:spPr>
        <p:txBody>
          <a:bodyPr>
            <a:normAutofit/>
          </a:bodyPr>
          <a:lstStyle/>
          <a:p>
            <a:r>
              <a:rPr lang="da-DK" sz="4000" dirty="0" err="1"/>
              <a:t>Tokens</a:t>
            </a:r>
            <a:r>
              <a:rPr lang="da-DK" sz="4000" dirty="0"/>
              <a:t> </a:t>
            </a:r>
            <a:r>
              <a:rPr lang="da-DK" sz="4000" dirty="0" err="1"/>
              <a:t>explained</a:t>
            </a:r>
            <a:endParaRPr lang="da-DK"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683CFDB9-308D-6493-5131-1FA9E29BDCB6}"/>
              </a:ext>
            </a:extLst>
          </p:cNvPr>
          <p:cNvSpPr>
            <a:spLocks noGrp="1"/>
          </p:cNvSpPr>
          <p:nvPr>
            <p:ph idx="1"/>
          </p:nvPr>
        </p:nvSpPr>
        <p:spPr>
          <a:xfrm>
            <a:off x="1115568" y="2481943"/>
            <a:ext cx="10168128" cy="3695020"/>
          </a:xfrm>
        </p:spPr>
        <p:txBody>
          <a:bodyPr>
            <a:normAutofit/>
          </a:bodyPr>
          <a:lstStyle/>
          <a:p>
            <a:r>
              <a:rPr lang="en-US" dirty="0"/>
              <a:t>Each AI model has a </a:t>
            </a:r>
            <a:r>
              <a:rPr lang="en-US" b="1" dirty="0"/>
              <a:t>token limit</a:t>
            </a:r>
            <a:r>
              <a:rPr lang="en-US" dirty="0"/>
              <a:t> for how much it can process:</a:t>
            </a:r>
          </a:p>
          <a:p>
            <a:endParaRPr lang="en-US" sz="2600" b="1" dirty="0"/>
          </a:p>
          <a:p>
            <a:r>
              <a:rPr lang="en-US" sz="2600" b="1" dirty="0"/>
              <a:t>Example limits:</a:t>
            </a:r>
            <a:endParaRPr lang="en-US" sz="2600" dirty="0"/>
          </a:p>
          <a:p>
            <a:pPr lvl="1"/>
            <a:r>
              <a:rPr lang="en-US" sz="2600" dirty="0"/>
              <a:t>GPT-4: 8.000 tokens (older version)</a:t>
            </a:r>
          </a:p>
          <a:p>
            <a:pPr lvl="1"/>
            <a:r>
              <a:rPr lang="en-US" sz="2600" dirty="0"/>
              <a:t>Claude Sonnet 4: 200.000 tokens</a:t>
            </a:r>
          </a:p>
          <a:p>
            <a:pPr lvl="1"/>
            <a:r>
              <a:rPr lang="en-US" sz="2600" dirty="0"/>
              <a:t>Some models: 128.000 tokens</a:t>
            </a:r>
          </a:p>
          <a:p>
            <a:endParaRPr lang="da-DK" sz="2200" dirty="0"/>
          </a:p>
        </p:txBody>
      </p:sp>
    </p:spTree>
    <p:extLst>
      <p:ext uri="{BB962C8B-B14F-4D97-AF65-F5344CB8AC3E}">
        <p14:creationId xmlns:p14="http://schemas.microsoft.com/office/powerpoint/2010/main" val="168395505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11025</TotalTime>
  <Words>5612</Words>
  <Application>Microsoft Office PowerPoint</Application>
  <PresentationFormat>Widescreen</PresentationFormat>
  <Paragraphs>557</Paragraphs>
  <Slides>65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65</vt:i4>
      </vt:variant>
    </vt:vector>
  </HeadingPairs>
  <TitlesOfParts>
    <vt:vector size="70" baseType="lpstr">
      <vt:lpstr>Aptos</vt:lpstr>
      <vt:lpstr>Aptos Display</vt:lpstr>
      <vt:lpstr>Arial</vt:lpstr>
      <vt:lpstr>Calibri</vt:lpstr>
      <vt:lpstr>Office-tema</vt:lpstr>
      <vt:lpstr>AI for Business: What It Actually Means and What to Ask</vt:lpstr>
      <vt:lpstr>Sections</vt:lpstr>
      <vt:lpstr>Why AI matters</vt:lpstr>
      <vt:lpstr>History</vt:lpstr>
      <vt:lpstr>Different terminology</vt:lpstr>
      <vt:lpstr>The Key Difference in Practice:</vt:lpstr>
      <vt:lpstr>Here's what these technologies look like when they're creating real business value:</vt:lpstr>
      <vt:lpstr>How current AI works</vt:lpstr>
      <vt:lpstr>Tokens explained</vt:lpstr>
      <vt:lpstr>Why Tokens matter</vt:lpstr>
      <vt:lpstr>Business example</vt:lpstr>
      <vt:lpstr>Context Window:</vt:lpstr>
      <vt:lpstr>Context Window: AI's Working Memory</vt:lpstr>
      <vt:lpstr>Why Size Changes What's Possible - Context Window</vt:lpstr>
      <vt:lpstr>Prompt Engineering</vt:lpstr>
      <vt:lpstr>Why It Matters for Business</vt:lpstr>
      <vt:lpstr>The Core Techniques for Prompting examples</vt:lpstr>
      <vt:lpstr>1. Be Specific and Clear</vt:lpstr>
      <vt:lpstr>2. Provide Context</vt:lpstr>
      <vt:lpstr>3. Assign a Role</vt:lpstr>
      <vt:lpstr>4. Use Examples (Few-Shot Prompting)</vt:lpstr>
      <vt:lpstr>5. Use Examples (Break Down Complex Tasks)</vt:lpstr>
      <vt:lpstr>6. Request Specific Format </vt:lpstr>
      <vt:lpstr>AI Workspaces</vt:lpstr>
      <vt:lpstr>AI Workspaces (General Concept)</vt:lpstr>
      <vt:lpstr>Example 1: Client Account Management</vt:lpstr>
      <vt:lpstr>Example 2: HR Self-Service</vt:lpstr>
      <vt:lpstr>AI Workspaces in different AI tools</vt:lpstr>
      <vt:lpstr>Retrieval Augmented Generation (RAG)</vt:lpstr>
      <vt:lpstr>RAG is an automated system</vt:lpstr>
      <vt:lpstr>Retrieval Augmented Generation (RAG) is where most businesses should start their AI journey</vt:lpstr>
      <vt:lpstr>Example 1: HR Employee Question</vt:lpstr>
      <vt:lpstr>Embedding</vt:lpstr>
      <vt:lpstr>How Embeddings Work (Simplified)</vt:lpstr>
      <vt:lpstr>Example 1: Smart Search</vt:lpstr>
      <vt:lpstr>Example 2: Company Policy Search</vt:lpstr>
      <vt:lpstr>Vector Database (VDB)</vt:lpstr>
      <vt:lpstr>Traditional vs. Vector Database</vt:lpstr>
      <vt:lpstr>Example 1: Customer Support Knowledge Base</vt:lpstr>
      <vt:lpstr>Example 2: Company Policy Assistant</vt:lpstr>
      <vt:lpstr>Hallucinations</vt:lpstr>
      <vt:lpstr>Why Hallucinations Happen</vt:lpstr>
      <vt:lpstr>Example 1: Financial Data</vt:lpstr>
      <vt:lpstr>Example 2: Technical Instructions</vt:lpstr>
      <vt:lpstr>How to prevent hallucinations</vt:lpstr>
      <vt:lpstr>LangChain &amp; LangGraph</vt:lpstr>
      <vt:lpstr>The Problem LangChain Solves</vt:lpstr>
      <vt:lpstr>LangGraph: Simple Definition</vt:lpstr>
      <vt:lpstr>Example 1: Document Analysis (LangChain is enough)</vt:lpstr>
      <vt:lpstr>Example 2: Sales Lead Research (Need LangGraph)</vt:lpstr>
      <vt:lpstr>Example 3: HR Onboarding Assistant</vt:lpstr>
      <vt:lpstr>Model context protocol</vt:lpstr>
      <vt:lpstr>Example 1: Customer Service AI</vt:lpstr>
      <vt:lpstr>Example 2: Sales Research Assistant</vt:lpstr>
      <vt:lpstr>AI Agents</vt:lpstr>
      <vt:lpstr>Regular AI versus AI agent</vt:lpstr>
      <vt:lpstr>The destination is an AI that doesn't just answer questions, it gets things done.</vt:lpstr>
      <vt:lpstr>Example 1: HR Policy Assistant Agent</vt:lpstr>
      <vt:lpstr>Example 2: Customer Onboarding Agent</vt:lpstr>
      <vt:lpstr>How it all connects (Business side)</vt:lpstr>
      <vt:lpstr>How it all connects (Technical term)</vt:lpstr>
      <vt:lpstr>When to use which tool</vt:lpstr>
      <vt:lpstr>10 questions your AI vendor won't volunteer to answer</vt:lpstr>
      <vt:lpstr>10 questions your AI vendor won't volunteer to answer</vt:lpstr>
      <vt:lpstr>Why the AI whale? (Closing)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Jamili</dc:creator>
  <cp:lastModifiedBy>Ali Jamili</cp:lastModifiedBy>
  <cp:revision>147</cp:revision>
  <dcterms:created xsi:type="dcterms:W3CDTF">2026-01-28T19:56:17Z</dcterms:created>
  <dcterms:modified xsi:type="dcterms:W3CDTF">2026-04-13T19:59:11Z</dcterms:modified>
</cp:coreProperties>
</file>